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7" r:id="rId4"/>
  </p:sldMasterIdLst>
  <p:notesMasterIdLst>
    <p:notesMasterId r:id="rId17"/>
  </p:notesMasterIdLst>
  <p:handoutMasterIdLst>
    <p:handoutMasterId r:id="rId18"/>
  </p:handoutMasterIdLst>
  <p:sldIdLst>
    <p:sldId id="256" r:id="rId5"/>
    <p:sldId id="266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64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36">
          <p15:clr>
            <a:srgbClr val="A4A3A4"/>
          </p15:clr>
        </p15:guide>
        <p15:guide id="2" pos="149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06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napToObjects="1" showGuides="1">
      <p:cViewPr varScale="1">
        <p:scale>
          <a:sx n="146" d="100"/>
          <a:sy n="146" d="100"/>
        </p:scale>
        <p:origin x="630" y="114"/>
      </p:cViewPr>
      <p:guideLst>
        <p:guide orient="horz" pos="1436"/>
        <p:guide pos="149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64" d="100"/>
          <a:sy n="64" d="100"/>
        </p:scale>
        <p:origin x="329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Maw" userId="c8386000-db4a-49ac-8da7-411d352af318" providerId="ADAL" clId="{3A185967-BAEC-47FA-9314-8361786E9F66}"/>
    <pc:docChg chg="addSld modSld">
      <pc:chgData name="Victoria Maw" userId="c8386000-db4a-49ac-8da7-411d352af318" providerId="ADAL" clId="{3A185967-BAEC-47FA-9314-8361786E9F66}" dt="2025-03-11T16:41:42.370" v="0"/>
      <pc:docMkLst>
        <pc:docMk/>
      </pc:docMkLst>
      <pc:sldChg chg="add">
        <pc:chgData name="Victoria Maw" userId="c8386000-db4a-49ac-8da7-411d352af318" providerId="ADAL" clId="{3A185967-BAEC-47FA-9314-8361786E9F66}" dt="2025-03-11T16:41:42.370" v="0"/>
        <pc:sldMkLst>
          <pc:docMk/>
          <pc:sldMk cId="2515161855" sldId="264"/>
        </pc:sldMkLst>
      </pc:sldChg>
    </pc:docChg>
  </pc:docChgLst>
  <pc:docChgLst>
    <pc:chgData name="Keith Lamb" userId="b1f10484-5af5-44c1-ba7c-28528cee657e" providerId="ADAL" clId="{0AED4B3F-1CE5-4803-BA73-A49531AB4BCE}"/>
    <pc:docChg chg="custSel modSld">
      <pc:chgData name="Keith Lamb" userId="b1f10484-5af5-44c1-ba7c-28528cee657e" providerId="ADAL" clId="{0AED4B3F-1CE5-4803-BA73-A49531AB4BCE}" dt="2025-03-19T08:45:42.808" v="0" actId="313"/>
      <pc:docMkLst>
        <pc:docMk/>
      </pc:docMkLst>
      <pc:sldChg chg="modSp mod">
        <pc:chgData name="Keith Lamb" userId="b1f10484-5af5-44c1-ba7c-28528cee657e" providerId="ADAL" clId="{0AED4B3F-1CE5-4803-BA73-A49531AB4BCE}" dt="2025-03-19T08:45:42.808" v="0" actId="313"/>
        <pc:sldMkLst>
          <pc:docMk/>
          <pc:sldMk cId="4091164" sldId="275"/>
        </pc:sldMkLst>
        <pc:spChg chg="mod">
          <ac:chgData name="Keith Lamb" userId="b1f10484-5af5-44c1-ba7c-28528cee657e" providerId="ADAL" clId="{0AED4B3F-1CE5-4803-BA73-A49531AB4BCE}" dt="2025-03-19T08:45:42.808" v="0" actId="313"/>
          <ac:spMkLst>
            <pc:docMk/>
            <pc:sldMk cId="4091164" sldId="275"/>
            <ac:spMk id="5" creationId="{228FE440-309D-FAF0-1FF5-40438781DC7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46D6E-B386-764C-8E7B-9A21BEBC2C1D}" type="datetimeFigureOut">
              <a:rPr lang="en-US" smtClean="0"/>
              <a:t>3/19/2025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926EA-E109-7440-B6D1-18DFAE3E97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3898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4E3E5-376B-8E43-8601-B89320A71EC4}" type="datetimeFigureOut">
              <a:rPr lang="en-US" smtClean="0"/>
              <a:t>3/19/2025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E70A6-C73F-6845-9E1B-7707D334D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4488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/>
          <a:stretch/>
        </p:blipFill>
        <p:spPr>
          <a:xfrm>
            <a:off x="16328" y="1371600"/>
            <a:ext cx="9111343" cy="37719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33363" y="1209600"/>
            <a:ext cx="5786437" cy="414099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algn="l">
              <a:lnSpc>
                <a:spcPts val="2600"/>
              </a:lnSpc>
              <a:defRPr sz="2600" b="1" spc="-60" baseline="0">
                <a:latin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2" y="205732"/>
            <a:ext cx="1193083" cy="137783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700">
                <a:latin typeface="Arial"/>
                <a:cs typeface="Arial"/>
              </a:defRPr>
            </a:lvl1pPr>
            <a:lvl2pPr marL="457200" indent="0">
              <a:buNone/>
              <a:defRPr sz="700">
                <a:latin typeface="Arial"/>
                <a:cs typeface="Arial"/>
              </a:defRPr>
            </a:lvl2pPr>
            <a:lvl3pPr marL="914400" indent="0">
              <a:buNone/>
              <a:defRPr sz="700">
                <a:latin typeface="Arial"/>
                <a:cs typeface="Arial"/>
              </a:defRPr>
            </a:lvl3pPr>
            <a:lvl4pPr marL="1371600" indent="0">
              <a:buNone/>
              <a:defRPr sz="700">
                <a:latin typeface="Arial"/>
                <a:cs typeface="Arial"/>
              </a:defRPr>
            </a:lvl4pPr>
            <a:lvl5pPr marL="1828800" indent="0">
              <a:buNone/>
              <a:defRPr sz="700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date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233362" y="363995"/>
            <a:ext cx="1193083" cy="137783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168"/>
              </a:spcBef>
              <a:buNone/>
              <a:defRPr sz="700" baseline="0">
                <a:latin typeface="Arial"/>
                <a:cs typeface="Arial"/>
              </a:defRPr>
            </a:lvl1pPr>
            <a:lvl2pPr marL="457200" indent="0">
              <a:buNone/>
              <a:defRPr sz="700">
                <a:latin typeface="Arial"/>
                <a:cs typeface="Arial"/>
              </a:defRPr>
            </a:lvl2pPr>
            <a:lvl3pPr marL="914400" indent="0">
              <a:buNone/>
              <a:defRPr sz="700">
                <a:latin typeface="Arial"/>
                <a:cs typeface="Arial"/>
              </a:defRPr>
            </a:lvl3pPr>
            <a:lvl4pPr marL="1371600" indent="0">
              <a:buNone/>
              <a:defRPr sz="700">
                <a:latin typeface="Arial"/>
                <a:cs typeface="Arial"/>
              </a:defRPr>
            </a:lvl4pPr>
            <a:lvl5pPr marL="1828800" indent="0">
              <a:buNone/>
              <a:defRPr sz="700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presented by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6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" y="0"/>
            <a:ext cx="9111343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2838" y="1938317"/>
            <a:ext cx="5486400" cy="425054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algn="l">
              <a:lnSpc>
                <a:spcPts val="2600"/>
              </a:lnSpc>
              <a:defRPr sz="2600" b="1" spc="-6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section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82838" y="2412852"/>
            <a:ext cx="5486400" cy="60364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600" spc="-3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subhead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6327" y="0"/>
            <a:ext cx="9111343" cy="989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523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" y="0"/>
            <a:ext cx="9111343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7600" y="207963"/>
            <a:ext cx="6513341" cy="62775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ts val="2600"/>
              </a:lnSpc>
              <a:defRPr sz="2600" b="1" spc="-60" baseline="0">
                <a:latin typeface="Arial"/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6800" y="4558547"/>
            <a:ext cx="2895600" cy="197547"/>
          </a:xfrm>
          <a:prstGeom prst="rect">
            <a:avLst/>
          </a:prstGeom>
        </p:spPr>
        <p:txBody>
          <a:bodyPr wrap="none" lIns="0" tIns="0" rIns="0" bIns="0" anchor="t"/>
          <a:lstStyle>
            <a:lvl1pPr algn="l">
              <a:lnSpc>
                <a:spcPts val="860"/>
              </a:lnSpc>
              <a:defRPr sz="7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0132" y="4558547"/>
            <a:ext cx="1825043" cy="186936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l">
              <a:lnSpc>
                <a:spcPts val="860"/>
              </a:lnSpc>
              <a:defRPr sz="70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/>
              <a:t>Page </a:t>
            </a:r>
            <a:fld id="{0A64F73D-EDB6-D54D-BFBA-338CAB0980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822686" y="4558547"/>
            <a:ext cx="1000800" cy="107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860"/>
              </a:lnSpc>
            </a:pPr>
            <a:r>
              <a:rPr lang="en-GB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wardhadaway.com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6"/>
          </p:nvPr>
        </p:nvSpPr>
        <p:spPr>
          <a:xfrm>
            <a:off x="236274" y="1043678"/>
            <a:ext cx="8671449" cy="3327599"/>
          </a:xfrm>
          <a:prstGeom prst="rect">
            <a:avLst/>
          </a:prstGeom>
        </p:spPr>
        <p:txBody>
          <a:bodyPr/>
          <a:lstStyle>
            <a:lvl1pPr>
              <a:defRPr sz="1400" baseline="0">
                <a:latin typeface="Arial" panose="020B0604020202020204" pitchFamily="34" charset="0"/>
              </a:defRPr>
            </a:lvl1pPr>
            <a:lvl2pPr marL="538163" indent="-228600">
              <a:defRPr sz="1400" baseline="0">
                <a:latin typeface="Arial" panose="020B0604020202020204" pitchFamily="34" charset="0"/>
              </a:defRPr>
            </a:lvl2pPr>
            <a:lvl3pPr marL="803275" indent="-228600">
              <a:defRPr sz="1400" baseline="0">
                <a:latin typeface="Arial" panose="020B0604020202020204" pitchFamily="34" charset="0"/>
              </a:defRPr>
            </a:lvl3pPr>
            <a:lvl4pPr marL="1076325" indent="-228600">
              <a:defRPr sz="1400" baseline="0">
                <a:latin typeface="Arial" panose="020B0604020202020204" pitchFamily="34" charset="0"/>
              </a:defRPr>
            </a:lvl4pPr>
            <a:lvl5pPr marL="1341438" indent="-228600">
              <a:defRPr sz="1400" baseline="0">
                <a:latin typeface="Arial" panose="020B0604020202020204" pitchFamily="34" charset="0"/>
              </a:defRPr>
            </a:lvl5pPr>
            <a:lvl6pPr marL="1614488" indent="-228600">
              <a:defRPr sz="1400"/>
            </a:lvl6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2119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" y="0"/>
            <a:ext cx="9111343" cy="51435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237600" y="207963"/>
            <a:ext cx="6513341" cy="62775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 defTabSz="4572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600" b="1" kern="1200" spc="-60" baseline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lnSpc>
                <a:spcPts val="2600"/>
              </a:lnSpc>
            </a:pPr>
            <a:r>
              <a:rPr lang="en-US" dirty="0"/>
              <a:t>Your speakers</a:t>
            </a:r>
          </a:p>
        </p:txBody>
      </p:sp>
      <p:sp>
        <p:nvSpPr>
          <p:cNvPr id="68" name="Picture Placeholder 63"/>
          <p:cNvSpPr>
            <a:spLocks noGrp="1"/>
          </p:cNvSpPr>
          <p:nvPr>
            <p:ph type="pic" sz="quarter" idx="25" hasCustomPrompt="1"/>
          </p:nvPr>
        </p:nvSpPr>
        <p:spPr>
          <a:xfrm>
            <a:off x="237599" y="769495"/>
            <a:ext cx="2012400" cy="112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add image</a:t>
            </a:r>
          </a:p>
        </p:txBody>
      </p:sp>
      <p:sp>
        <p:nvSpPr>
          <p:cNvPr id="39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2491200" y="1934512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name</a:t>
            </a:r>
            <a:endParaRPr lang="en-GB" dirty="0"/>
          </a:p>
        </p:txBody>
      </p:sp>
      <p:sp>
        <p:nvSpPr>
          <p:cNvPr id="40" name="Text Placeholder 11"/>
          <p:cNvSpPr>
            <a:spLocks noGrp="1"/>
          </p:cNvSpPr>
          <p:nvPr>
            <p:ph type="body" sz="quarter" idx="36" hasCustomPrompt="1"/>
          </p:nvPr>
        </p:nvSpPr>
        <p:spPr>
          <a:xfrm>
            <a:off x="2491200" y="2057638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job title</a:t>
            </a:r>
            <a:endParaRPr lang="en-GB" dirty="0"/>
          </a:p>
        </p:txBody>
      </p:sp>
      <p:sp>
        <p:nvSpPr>
          <p:cNvPr id="45" name="Picture Placeholder 63"/>
          <p:cNvSpPr>
            <a:spLocks noGrp="1"/>
          </p:cNvSpPr>
          <p:nvPr>
            <p:ph type="pic" sz="quarter" idx="37" hasCustomPrompt="1"/>
          </p:nvPr>
        </p:nvSpPr>
        <p:spPr>
          <a:xfrm>
            <a:off x="2491200" y="769493"/>
            <a:ext cx="2012400" cy="112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add image</a:t>
            </a:r>
          </a:p>
        </p:txBody>
      </p:sp>
      <p:sp>
        <p:nvSpPr>
          <p:cNvPr id="47" name="Text Placeholder 11"/>
          <p:cNvSpPr>
            <a:spLocks noGrp="1"/>
          </p:cNvSpPr>
          <p:nvPr>
            <p:ph type="body" sz="quarter" idx="39" hasCustomPrompt="1"/>
          </p:nvPr>
        </p:nvSpPr>
        <p:spPr>
          <a:xfrm>
            <a:off x="2491200" y="2185189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telephone/mobile number</a:t>
            </a:r>
            <a:endParaRPr lang="en-GB" dirty="0"/>
          </a:p>
        </p:txBody>
      </p:sp>
      <p:sp>
        <p:nvSpPr>
          <p:cNvPr id="48" name="Text Placeholder 11"/>
          <p:cNvSpPr>
            <a:spLocks noGrp="1"/>
          </p:cNvSpPr>
          <p:nvPr>
            <p:ph type="body" sz="quarter" idx="40" hasCustomPrompt="1"/>
          </p:nvPr>
        </p:nvSpPr>
        <p:spPr>
          <a:xfrm>
            <a:off x="2491200" y="2316628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email address</a:t>
            </a:r>
            <a:endParaRPr lang="en-GB" dirty="0"/>
          </a:p>
        </p:txBody>
      </p:sp>
      <p:sp>
        <p:nvSpPr>
          <p:cNvPr id="54" name="Text Placeholder 11"/>
          <p:cNvSpPr>
            <a:spLocks noGrp="1"/>
          </p:cNvSpPr>
          <p:nvPr>
            <p:ph type="body" sz="quarter" idx="45" hasCustomPrompt="1"/>
          </p:nvPr>
        </p:nvSpPr>
        <p:spPr>
          <a:xfrm>
            <a:off x="4744800" y="1934513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name</a:t>
            </a:r>
            <a:endParaRPr lang="en-GB" dirty="0"/>
          </a:p>
        </p:txBody>
      </p:sp>
      <p:sp>
        <p:nvSpPr>
          <p:cNvPr id="55" name="Text Placeholder 11"/>
          <p:cNvSpPr>
            <a:spLocks noGrp="1"/>
          </p:cNvSpPr>
          <p:nvPr>
            <p:ph type="body" sz="quarter" idx="46" hasCustomPrompt="1"/>
          </p:nvPr>
        </p:nvSpPr>
        <p:spPr>
          <a:xfrm>
            <a:off x="4744800" y="2057639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job title</a:t>
            </a:r>
            <a:endParaRPr lang="en-GB" dirty="0"/>
          </a:p>
        </p:txBody>
      </p:sp>
      <p:sp>
        <p:nvSpPr>
          <p:cNvPr id="56" name="Picture Placeholder 63"/>
          <p:cNvSpPr>
            <a:spLocks noGrp="1"/>
          </p:cNvSpPr>
          <p:nvPr>
            <p:ph type="pic" sz="quarter" idx="47" hasCustomPrompt="1"/>
          </p:nvPr>
        </p:nvSpPr>
        <p:spPr>
          <a:xfrm>
            <a:off x="4744800" y="769494"/>
            <a:ext cx="2012400" cy="112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add image</a:t>
            </a:r>
          </a:p>
        </p:txBody>
      </p:sp>
      <p:sp>
        <p:nvSpPr>
          <p:cNvPr id="64" name="Text Placeholder 11"/>
          <p:cNvSpPr>
            <a:spLocks noGrp="1"/>
          </p:cNvSpPr>
          <p:nvPr>
            <p:ph type="body" sz="quarter" idx="49" hasCustomPrompt="1"/>
          </p:nvPr>
        </p:nvSpPr>
        <p:spPr>
          <a:xfrm>
            <a:off x="4744800" y="2185190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telephone/mobile number</a:t>
            </a:r>
            <a:endParaRPr lang="en-GB" dirty="0"/>
          </a:p>
        </p:txBody>
      </p:sp>
      <p:sp>
        <p:nvSpPr>
          <p:cNvPr id="65" name="Text Placeholder 11"/>
          <p:cNvSpPr>
            <a:spLocks noGrp="1"/>
          </p:cNvSpPr>
          <p:nvPr>
            <p:ph type="body" sz="quarter" idx="50" hasCustomPrompt="1"/>
          </p:nvPr>
        </p:nvSpPr>
        <p:spPr>
          <a:xfrm>
            <a:off x="4744800" y="2316629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email address</a:t>
            </a:r>
            <a:endParaRPr lang="en-GB" dirty="0"/>
          </a:p>
        </p:txBody>
      </p:sp>
      <p:sp>
        <p:nvSpPr>
          <p:cNvPr id="80" name="Text Placeholder 11"/>
          <p:cNvSpPr>
            <a:spLocks noGrp="1"/>
          </p:cNvSpPr>
          <p:nvPr>
            <p:ph type="body" sz="quarter" idx="51" hasCustomPrompt="1"/>
          </p:nvPr>
        </p:nvSpPr>
        <p:spPr>
          <a:xfrm>
            <a:off x="237600" y="3749411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name</a:t>
            </a:r>
            <a:endParaRPr lang="en-GB" dirty="0"/>
          </a:p>
        </p:txBody>
      </p:sp>
      <p:sp>
        <p:nvSpPr>
          <p:cNvPr id="81" name="Text Placeholder 11"/>
          <p:cNvSpPr>
            <a:spLocks noGrp="1"/>
          </p:cNvSpPr>
          <p:nvPr>
            <p:ph type="body" sz="quarter" idx="52" hasCustomPrompt="1"/>
          </p:nvPr>
        </p:nvSpPr>
        <p:spPr>
          <a:xfrm>
            <a:off x="237600" y="3872537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job title</a:t>
            </a:r>
            <a:endParaRPr lang="en-GB" dirty="0"/>
          </a:p>
        </p:txBody>
      </p:sp>
      <p:sp>
        <p:nvSpPr>
          <p:cNvPr id="82" name="Picture Placeholder 63"/>
          <p:cNvSpPr>
            <a:spLocks noGrp="1"/>
          </p:cNvSpPr>
          <p:nvPr>
            <p:ph type="pic" sz="quarter" idx="53" hasCustomPrompt="1"/>
          </p:nvPr>
        </p:nvSpPr>
        <p:spPr>
          <a:xfrm>
            <a:off x="237600" y="2584392"/>
            <a:ext cx="2012400" cy="112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add image</a:t>
            </a:r>
          </a:p>
        </p:txBody>
      </p:sp>
      <p:sp>
        <p:nvSpPr>
          <p:cNvPr id="83" name="Text Placeholder 11"/>
          <p:cNvSpPr>
            <a:spLocks noGrp="1"/>
          </p:cNvSpPr>
          <p:nvPr>
            <p:ph type="body" sz="quarter" idx="54" hasCustomPrompt="1"/>
          </p:nvPr>
        </p:nvSpPr>
        <p:spPr>
          <a:xfrm>
            <a:off x="237600" y="4000088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telephone/mobile number</a:t>
            </a:r>
            <a:endParaRPr lang="en-GB" dirty="0"/>
          </a:p>
        </p:txBody>
      </p:sp>
      <p:sp>
        <p:nvSpPr>
          <p:cNvPr id="84" name="Text Placeholder 11"/>
          <p:cNvSpPr>
            <a:spLocks noGrp="1"/>
          </p:cNvSpPr>
          <p:nvPr>
            <p:ph type="body" sz="quarter" idx="55" hasCustomPrompt="1"/>
          </p:nvPr>
        </p:nvSpPr>
        <p:spPr>
          <a:xfrm>
            <a:off x="237600" y="4131527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email address</a:t>
            </a:r>
            <a:endParaRPr lang="en-GB" dirty="0"/>
          </a:p>
        </p:txBody>
      </p:sp>
      <p:sp>
        <p:nvSpPr>
          <p:cNvPr id="85" name="Text Placeholder 11"/>
          <p:cNvSpPr>
            <a:spLocks noGrp="1"/>
          </p:cNvSpPr>
          <p:nvPr>
            <p:ph type="body" sz="quarter" idx="56" hasCustomPrompt="1"/>
          </p:nvPr>
        </p:nvSpPr>
        <p:spPr>
          <a:xfrm>
            <a:off x="2491200" y="3749409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name</a:t>
            </a:r>
            <a:endParaRPr lang="en-GB" dirty="0"/>
          </a:p>
        </p:txBody>
      </p:sp>
      <p:sp>
        <p:nvSpPr>
          <p:cNvPr id="86" name="Text Placeholder 11"/>
          <p:cNvSpPr>
            <a:spLocks noGrp="1"/>
          </p:cNvSpPr>
          <p:nvPr>
            <p:ph type="body" sz="quarter" idx="57" hasCustomPrompt="1"/>
          </p:nvPr>
        </p:nvSpPr>
        <p:spPr>
          <a:xfrm>
            <a:off x="2491200" y="3872535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job title</a:t>
            </a:r>
            <a:endParaRPr lang="en-GB" dirty="0"/>
          </a:p>
        </p:txBody>
      </p:sp>
      <p:sp>
        <p:nvSpPr>
          <p:cNvPr id="87" name="Picture Placeholder 63"/>
          <p:cNvSpPr>
            <a:spLocks noGrp="1"/>
          </p:cNvSpPr>
          <p:nvPr>
            <p:ph type="pic" sz="quarter" idx="58" hasCustomPrompt="1"/>
          </p:nvPr>
        </p:nvSpPr>
        <p:spPr>
          <a:xfrm>
            <a:off x="2491200" y="2584390"/>
            <a:ext cx="2012400" cy="112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add image</a:t>
            </a:r>
          </a:p>
        </p:txBody>
      </p:sp>
      <p:sp>
        <p:nvSpPr>
          <p:cNvPr id="88" name="Text Placeholder 11"/>
          <p:cNvSpPr>
            <a:spLocks noGrp="1"/>
          </p:cNvSpPr>
          <p:nvPr>
            <p:ph type="body" sz="quarter" idx="59" hasCustomPrompt="1"/>
          </p:nvPr>
        </p:nvSpPr>
        <p:spPr>
          <a:xfrm>
            <a:off x="2491200" y="4000086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telephone/mobile number</a:t>
            </a:r>
            <a:endParaRPr lang="en-GB" dirty="0"/>
          </a:p>
        </p:txBody>
      </p:sp>
      <p:sp>
        <p:nvSpPr>
          <p:cNvPr id="89" name="Text Placeholder 11"/>
          <p:cNvSpPr>
            <a:spLocks noGrp="1"/>
          </p:cNvSpPr>
          <p:nvPr>
            <p:ph type="body" sz="quarter" idx="60" hasCustomPrompt="1"/>
          </p:nvPr>
        </p:nvSpPr>
        <p:spPr>
          <a:xfrm>
            <a:off x="2491200" y="4131525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email address</a:t>
            </a:r>
            <a:endParaRPr lang="en-GB" dirty="0"/>
          </a:p>
        </p:txBody>
      </p:sp>
      <p:sp>
        <p:nvSpPr>
          <p:cNvPr id="90" name="Text Placeholder 11"/>
          <p:cNvSpPr>
            <a:spLocks noGrp="1"/>
          </p:cNvSpPr>
          <p:nvPr>
            <p:ph type="body" sz="quarter" idx="61" hasCustomPrompt="1"/>
          </p:nvPr>
        </p:nvSpPr>
        <p:spPr>
          <a:xfrm>
            <a:off x="4744800" y="3749410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name</a:t>
            </a:r>
            <a:endParaRPr lang="en-GB" dirty="0"/>
          </a:p>
        </p:txBody>
      </p:sp>
      <p:sp>
        <p:nvSpPr>
          <p:cNvPr id="91" name="Text Placeholder 11"/>
          <p:cNvSpPr>
            <a:spLocks noGrp="1"/>
          </p:cNvSpPr>
          <p:nvPr>
            <p:ph type="body" sz="quarter" idx="62" hasCustomPrompt="1"/>
          </p:nvPr>
        </p:nvSpPr>
        <p:spPr>
          <a:xfrm>
            <a:off x="4744800" y="3872536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job title</a:t>
            </a:r>
            <a:endParaRPr lang="en-GB" dirty="0"/>
          </a:p>
        </p:txBody>
      </p:sp>
      <p:sp>
        <p:nvSpPr>
          <p:cNvPr id="92" name="Picture Placeholder 63"/>
          <p:cNvSpPr>
            <a:spLocks noGrp="1"/>
          </p:cNvSpPr>
          <p:nvPr>
            <p:ph type="pic" sz="quarter" idx="63" hasCustomPrompt="1"/>
          </p:nvPr>
        </p:nvSpPr>
        <p:spPr>
          <a:xfrm>
            <a:off x="4744800" y="2584391"/>
            <a:ext cx="2012400" cy="112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add image</a:t>
            </a:r>
          </a:p>
        </p:txBody>
      </p:sp>
      <p:sp>
        <p:nvSpPr>
          <p:cNvPr id="93" name="Text Placeholder 11"/>
          <p:cNvSpPr>
            <a:spLocks noGrp="1"/>
          </p:cNvSpPr>
          <p:nvPr>
            <p:ph type="body" sz="quarter" idx="64" hasCustomPrompt="1"/>
          </p:nvPr>
        </p:nvSpPr>
        <p:spPr>
          <a:xfrm>
            <a:off x="4744800" y="4000087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telephone/mobile number</a:t>
            </a:r>
            <a:endParaRPr lang="en-GB" dirty="0"/>
          </a:p>
        </p:txBody>
      </p:sp>
      <p:sp>
        <p:nvSpPr>
          <p:cNvPr id="94" name="Text Placeholder 11"/>
          <p:cNvSpPr>
            <a:spLocks noGrp="1"/>
          </p:cNvSpPr>
          <p:nvPr>
            <p:ph type="body" sz="quarter" idx="65" hasCustomPrompt="1"/>
          </p:nvPr>
        </p:nvSpPr>
        <p:spPr>
          <a:xfrm>
            <a:off x="4744800" y="4131526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email address</a:t>
            </a:r>
            <a:endParaRPr lang="en-GB" dirty="0"/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66" hasCustomPrompt="1"/>
          </p:nvPr>
        </p:nvSpPr>
        <p:spPr>
          <a:xfrm>
            <a:off x="237599" y="1934513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name</a:t>
            </a:r>
            <a:endParaRPr lang="en-GB" dirty="0"/>
          </a:p>
        </p:txBody>
      </p:sp>
      <p:sp>
        <p:nvSpPr>
          <p:cNvPr id="44" name="Text Placeholder 11"/>
          <p:cNvSpPr>
            <a:spLocks noGrp="1"/>
          </p:cNvSpPr>
          <p:nvPr>
            <p:ph type="body" sz="quarter" idx="67" hasCustomPrompt="1"/>
          </p:nvPr>
        </p:nvSpPr>
        <p:spPr>
          <a:xfrm>
            <a:off x="237599" y="2057639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job title</a:t>
            </a:r>
            <a:endParaRPr lang="en-GB" dirty="0"/>
          </a:p>
        </p:txBody>
      </p:sp>
      <p:sp>
        <p:nvSpPr>
          <p:cNvPr id="46" name="Text Placeholder 11"/>
          <p:cNvSpPr>
            <a:spLocks noGrp="1"/>
          </p:cNvSpPr>
          <p:nvPr>
            <p:ph type="body" sz="quarter" idx="68" hasCustomPrompt="1"/>
          </p:nvPr>
        </p:nvSpPr>
        <p:spPr>
          <a:xfrm>
            <a:off x="237599" y="2185190"/>
            <a:ext cx="2012400" cy="1154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telephone/mobile number</a:t>
            </a:r>
            <a:endParaRPr lang="en-GB" dirty="0"/>
          </a:p>
        </p:txBody>
      </p:sp>
      <p:sp>
        <p:nvSpPr>
          <p:cNvPr id="49" name="Text Placeholder 11"/>
          <p:cNvSpPr>
            <a:spLocks noGrp="1"/>
          </p:cNvSpPr>
          <p:nvPr>
            <p:ph type="body" sz="quarter" idx="69" hasCustomPrompt="1"/>
          </p:nvPr>
        </p:nvSpPr>
        <p:spPr>
          <a:xfrm>
            <a:off x="237599" y="2316629"/>
            <a:ext cx="2012400" cy="1161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email address</a:t>
            </a:r>
            <a:endParaRPr lang="en-GB" dirty="0"/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  <p:sp>
        <p:nvSpPr>
          <p:cNvPr id="4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6800" y="4558547"/>
            <a:ext cx="2895600" cy="197547"/>
          </a:xfrm>
          <a:prstGeom prst="rect">
            <a:avLst/>
          </a:prstGeom>
        </p:spPr>
        <p:txBody>
          <a:bodyPr wrap="none" lIns="0" tIns="0" rIns="0" bIns="0" anchor="t"/>
          <a:lstStyle>
            <a:lvl1pPr algn="l">
              <a:lnSpc>
                <a:spcPts val="860"/>
              </a:lnSpc>
              <a:defRPr sz="7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0132" y="4558547"/>
            <a:ext cx="1825043" cy="186936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l">
              <a:lnSpc>
                <a:spcPts val="860"/>
              </a:lnSpc>
              <a:defRPr sz="70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/>
              <a:t>Page </a:t>
            </a:r>
            <a:fld id="{0A64F73D-EDB6-D54D-BFBA-338CAB0980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1" name="TextBox 50"/>
          <p:cNvSpPr txBox="1"/>
          <p:nvPr userDrawn="1"/>
        </p:nvSpPr>
        <p:spPr>
          <a:xfrm>
            <a:off x="7822686" y="4558547"/>
            <a:ext cx="1000800" cy="107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860"/>
              </a:lnSpc>
            </a:pPr>
            <a:r>
              <a:rPr lang="en-GB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wardhadaway.com</a:t>
            </a:r>
          </a:p>
        </p:txBody>
      </p:sp>
    </p:spTree>
    <p:extLst>
      <p:ext uri="{BB962C8B-B14F-4D97-AF65-F5344CB8AC3E}">
        <p14:creationId xmlns:p14="http://schemas.microsoft.com/office/powerpoint/2010/main" val="225175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usekeeping_Digi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" y="0"/>
            <a:ext cx="9111343" cy="51435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237600" y="207963"/>
            <a:ext cx="6513341" cy="62775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 defTabSz="4572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600" b="1" kern="1200" spc="-60" baseline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lnSpc>
                <a:spcPts val="2600"/>
              </a:lnSpc>
            </a:pPr>
            <a:r>
              <a:rPr lang="en-US" dirty="0"/>
              <a:t>Housekeeping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6800" y="4558547"/>
            <a:ext cx="2895600" cy="197547"/>
          </a:xfrm>
          <a:prstGeom prst="rect">
            <a:avLst/>
          </a:prstGeom>
        </p:spPr>
        <p:txBody>
          <a:bodyPr wrap="none" lIns="0" tIns="0" rIns="0" bIns="0" anchor="t"/>
          <a:lstStyle>
            <a:lvl1pPr algn="l">
              <a:lnSpc>
                <a:spcPts val="860"/>
              </a:lnSpc>
              <a:defRPr sz="7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0132" y="4558547"/>
            <a:ext cx="1825043" cy="186936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l">
              <a:lnSpc>
                <a:spcPts val="860"/>
              </a:lnSpc>
              <a:defRPr sz="70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/>
              <a:t>Page </a:t>
            </a:r>
            <a:fld id="{0A64F73D-EDB6-D54D-BFBA-338CAB0980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7822686" y="4558547"/>
            <a:ext cx="1000800" cy="107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860"/>
              </a:lnSpc>
            </a:pPr>
            <a:r>
              <a:rPr lang="en-GB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wardhadaway.com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50" y="1334383"/>
            <a:ext cx="1872000" cy="1872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477" y="1334383"/>
            <a:ext cx="1872000" cy="18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821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usekeep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" y="0"/>
            <a:ext cx="9111343" cy="51435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237600" y="207963"/>
            <a:ext cx="6513341" cy="62775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 defTabSz="4572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600" b="1" kern="1200" spc="-60" baseline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lnSpc>
                <a:spcPts val="2600"/>
              </a:lnSpc>
            </a:pPr>
            <a:r>
              <a:rPr lang="en-US" dirty="0"/>
              <a:t>Housekeeping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6800" y="4558547"/>
            <a:ext cx="2895600" cy="197547"/>
          </a:xfrm>
          <a:prstGeom prst="rect">
            <a:avLst/>
          </a:prstGeom>
        </p:spPr>
        <p:txBody>
          <a:bodyPr wrap="none" lIns="0" tIns="0" rIns="0" bIns="0" anchor="t"/>
          <a:lstStyle>
            <a:lvl1pPr algn="l">
              <a:lnSpc>
                <a:spcPts val="860"/>
              </a:lnSpc>
              <a:defRPr sz="7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0132" y="4558547"/>
            <a:ext cx="1825043" cy="186936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l">
              <a:lnSpc>
                <a:spcPts val="860"/>
              </a:lnSpc>
              <a:defRPr sz="70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/>
              <a:t>Page </a:t>
            </a:r>
            <a:fld id="{0A64F73D-EDB6-D54D-BFBA-338CAB0980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7822686" y="4558547"/>
            <a:ext cx="1000800" cy="107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860"/>
              </a:lnSpc>
            </a:pPr>
            <a:r>
              <a:rPr lang="en-GB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wardhadaway.com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233625" y="1334383"/>
            <a:ext cx="8675949" cy="2260287"/>
            <a:chOff x="233625" y="1533023"/>
            <a:chExt cx="8675949" cy="2260287"/>
          </a:xfrm>
        </p:grpSpPr>
        <p:sp>
          <p:nvSpPr>
            <p:cNvPr id="20" name="Text Placeholder 6"/>
            <p:cNvSpPr txBox="1">
              <a:spLocks/>
            </p:cNvSpPr>
            <p:nvPr userDrawn="1"/>
          </p:nvSpPr>
          <p:spPr>
            <a:xfrm>
              <a:off x="237601" y="3374851"/>
              <a:ext cx="6398798" cy="418459"/>
            </a:xfrm>
            <a:prstGeom prst="rect">
              <a:avLst/>
            </a:prstGeom>
          </p:spPr>
          <p:txBody>
            <a:bodyPr wrap="square" lIns="0" tIns="0" rIns="0" bIns="0" anchor="b" anchorCtr="0">
              <a:noAutofit/>
            </a:bodyPr>
            <a:lstStyle>
              <a:lvl1pPr marL="0" indent="0" algn="l" defTabSz="457200" rtl="0" eaLnBrk="1" latinLnBrk="0" hangingPunct="1">
                <a:spcBef>
                  <a:spcPts val="0"/>
                </a:spcBef>
                <a:buFont typeface="Arial"/>
                <a:buNone/>
                <a:defRPr sz="1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0" indent="0" algn="l" defTabSz="457200" rtl="0" eaLnBrk="1" latinLnBrk="0" hangingPunct="1">
                <a:spcBef>
                  <a:spcPts val="0"/>
                </a:spcBef>
                <a:buFont typeface="Arial"/>
                <a:buNone/>
                <a:defRPr sz="1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0" indent="0" algn="l" defTabSz="457200" rtl="0" eaLnBrk="1" latinLnBrk="0" hangingPunct="1">
                <a:spcBef>
                  <a:spcPts val="0"/>
                </a:spcBef>
                <a:buFont typeface="Arial"/>
                <a:buNone/>
                <a:defRPr sz="1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0" indent="0" algn="l" defTabSz="457200" rtl="0" eaLnBrk="1" latinLnBrk="0" hangingPunct="1">
                <a:spcBef>
                  <a:spcPts val="0"/>
                </a:spcBef>
                <a:buFont typeface="Arial"/>
                <a:buNone/>
                <a:defRPr sz="1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0" indent="0" algn="l" defTabSz="457200" rtl="0" eaLnBrk="1" latinLnBrk="0" hangingPunct="1">
                <a:spcBef>
                  <a:spcPts val="0"/>
                </a:spcBef>
                <a:buFont typeface="Arial"/>
                <a:buNone/>
                <a:defRPr sz="14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Aft>
                  <a:spcPts val="400"/>
                </a:spcAft>
              </a:pPr>
              <a:r>
                <a:rPr lang="en-GB" dirty="0"/>
                <a:t>SSID – WH Visitor | Password</a:t>
              </a:r>
              <a:r>
                <a:rPr lang="en-GB" baseline="0" dirty="0"/>
                <a:t> – W@rdh4d@w4y30</a:t>
              </a:r>
              <a:endParaRPr lang="en-GB" dirty="0"/>
            </a:p>
          </p:txBody>
        </p:sp>
        <p:grpSp>
          <p:nvGrpSpPr>
            <p:cNvPr id="21" name="Group 20"/>
            <p:cNvGrpSpPr/>
            <p:nvPr userDrawn="1"/>
          </p:nvGrpSpPr>
          <p:grpSpPr>
            <a:xfrm>
              <a:off x="233625" y="1533023"/>
              <a:ext cx="8675949" cy="1866172"/>
              <a:chOff x="233625" y="2842806"/>
              <a:chExt cx="8675949" cy="1866172"/>
            </a:xfrm>
          </p:grpSpPr>
          <p:pic>
            <p:nvPicPr>
              <p:cNvPr id="22" name="Picture 21"/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3625" y="2842806"/>
                <a:ext cx="1866172" cy="1866172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3551" y="2842806"/>
                <a:ext cx="1866172" cy="1866172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73477" y="2842806"/>
                <a:ext cx="1866172" cy="1866172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43402" y="2842806"/>
                <a:ext cx="1866172" cy="186617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49478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and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" y="0"/>
            <a:ext cx="9111343" cy="51435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2383200" y="2028175"/>
            <a:ext cx="5486400" cy="33342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ts val="2600"/>
              </a:lnSpc>
            </a:pPr>
            <a:r>
              <a:rPr lang="en-GB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n-GB" sz="2600" b="1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answers</a:t>
            </a:r>
            <a:endParaRPr lang="en-GB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6327" y="0"/>
            <a:ext cx="9111343" cy="989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849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" y="0"/>
            <a:ext cx="9111343" cy="51435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2382838" y="1938317"/>
            <a:ext cx="5486400" cy="425054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 spc="-6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ts val="2600"/>
              </a:lnSpc>
            </a:pPr>
            <a:r>
              <a:rPr lang="en-GB" dirty="0"/>
              <a:t>Thank you</a:t>
            </a:r>
            <a:endParaRPr lang="en-US" dirty="0"/>
          </a:p>
        </p:txBody>
      </p:sp>
      <p:sp>
        <p:nvSpPr>
          <p:cNvPr id="10" name="Text Placeholder 3"/>
          <p:cNvSpPr txBox="1">
            <a:spLocks/>
          </p:cNvSpPr>
          <p:nvPr userDrawn="1"/>
        </p:nvSpPr>
        <p:spPr>
          <a:xfrm>
            <a:off x="2382838" y="2412852"/>
            <a:ext cx="5486400" cy="60364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 spc="-3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     Ward Hadaway          @WardHadaway</a:t>
            </a:r>
          </a:p>
          <a:p>
            <a:r>
              <a:rPr lang="en-GB" dirty="0"/>
              <a:t>wardhadaway.com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88337" y="2423849"/>
            <a:ext cx="144360" cy="1443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5702" y="2423849"/>
            <a:ext cx="144360" cy="14436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6327" y="0"/>
            <a:ext cx="9111343" cy="989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15" y="228048"/>
            <a:ext cx="1433559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78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3344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801" r:id="rId2"/>
    <p:sldLayoutId id="2147483787" r:id="rId3"/>
    <p:sldLayoutId id="2147483826" r:id="rId4"/>
    <p:sldLayoutId id="2147483798" r:id="rId5"/>
    <p:sldLayoutId id="2147483841" r:id="rId6"/>
    <p:sldLayoutId id="2147483804" r:id="rId7"/>
    <p:sldLayoutId id="2147483805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NHS Provider Selection Regime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916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9CEAF-8E2F-1EB5-72EC-04F9FD2AB8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Notices/transparency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131A72-6F9A-346F-CE74-D1218DBFD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860F6-E28C-9478-CB5C-C5BEFB252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0A64F73D-EDB6-D54D-BFBA-338CAB09802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28FE440-309D-FAF0-1FF5-40438781DC7E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GB" dirty="0"/>
              <a:t>Direct Award Processes A and B – must publish an award notice after the contract is entered into.</a:t>
            </a:r>
          </a:p>
          <a:p>
            <a:r>
              <a:rPr lang="en-GB" dirty="0"/>
              <a:t>Direct Award Process C – Authority must also publish a notice of intention to award before the contract is entered into – that triggers  a standstill period</a:t>
            </a:r>
          </a:p>
          <a:p>
            <a:r>
              <a:rPr lang="en-GB" dirty="0"/>
              <a:t>Most Suitable Provider Process – In addition the authority must publish a notice at the start setting out its intention to follow this process</a:t>
            </a:r>
          </a:p>
          <a:p>
            <a:r>
              <a:rPr lang="en-GB" dirty="0"/>
              <a:t>Similar requirements for the competitive process</a:t>
            </a:r>
          </a:p>
        </p:txBody>
      </p:sp>
    </p:spTree>
    <p:extLst>
      <p:ext uri="{BB962C8B-B14F-4D97-AF65-F5344CB8AC3E}">
        <p14:creationId xmlns:p14="http://schemas.microsoft.com/office/powerpoint/2010/main" val="4091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088E6-5A89-CA60-637D-B092A53673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Independent Patient Choice and Procurement Panel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E9AB08-BC13-4765-E63D-7AB27763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229D18-1555-E4BB-5A1F-B6E346BD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0A64F73D-EDB6-D54D-BFBA-338CAB09802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5EF26B-D4B8-0BB4-24F5-A4930FBC7F35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GB" dirty="0"/>
              <a:t>Established by NHS England</a:t>
            </a:r>
          </a:p>
          <a:p>
            <a:r>
              <a:rPr lang="en-GB" dirty="0"/>
              <a:t>Power to review and give guidance in relation to procurements of healthcare services</a:t>
            </a:r>
          </a:p>
          <a:p>
            <a:r>
              <a:rPr lang="en-GB" dirty="0"/>
              <a:t>But NOT in relation to Direct Award Processes A and B</a:t>
            </a:r>
          </a:p>
          <a:p>
            <a:r>
              <a:rPr lang="en-GB" dirty="0"/>
              <a:t>Bidders can refer decisions to the panel where there is a standstill period</a:t>
            </a:r>
          </a:p>
          <a:p>
            <a:r>
              <a:rPr lang="en-GB" dirty="0"/>
              <a:t>The Panel’s powers are limited – only guidance.</a:t>
            </a:r>
          </a:p>
          <a:p>
            <a:r>
              <a:rPr lang="en-GB" dirty="0"/>
              <a:t>Ultimately, an aggrieved bidder could consider a claim for Judicial Review in the High Court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1304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161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0A64F73D-EDB6-D54D-BFBA-338CAB09802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GB" dirty="0"/>
              <a:t>The Health Care Services (Provider Selection Regime) Regulations 2023 (“PSR”)</a:t>
            </a:r>
          </a:p>
          <a:p>
            <a:r>
              <a:rPr lang="en-GB" dirty="0"/>
              <a:t>Took effect on 1</a:t>
            </a:r>
            <a:r>
              <a:rPr lang="en-GB" baseline="30000" dirty="0"/>
              <a:t>st</a:t>
            </a:r>
            <a:r>
              <a:rPr lang="en-GB" dirty="0"/>
              <a:t> January 2024</a:t>
            </a:r>
          </a:p>
          <a:p>
            <a:r>
              <a:rPr lang="en-GB" dirty="0"/>
              <a:t>Covers Relevant Authorities when awarding contracts for healthcare services</a:t>
            </a:r>
          </a:p>
          <a:p>
            <a:r>
              <a:rPr lang="en-GB" dirty="0"/>
              <a:t>Healthcare services defined in the Health and Social care Act 2012</a:t>
            </a:r>
          </a:p>
          <a:p>
            <a:r>
              <a:rPr lang="en-GB" dirty="0"/>
              <a:t>Common sense really – includes mental health services but does not include social care</a:t>
            </a:r>
          </a:p>
          <a:p>
            <a:r>
              <a:rPr lang="en-GB" dirty="0"/>
              <a:t>Does not include goods and non-healthcare services, such as medicines, medical equipment, cleaning , catering or business consultancy services, even closely related to delivery of healthcare </a:t>
            </a:r>
          </a:p>
        </p:txBody>
      </p:sp>
    </p:spTree>
    <p:extLst>
      <p:ext uri="{BB962C8B-B14F-4D97-AF65-F5344CB8AC3E}">
        <p14:creationId xmlns:p14="http://schemas.microsoft.com/office/powerpoint/2010/main" val="3040813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0C9C6-7713-660E-B0F9-41F89E4AFC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Who does it apply to?</a:t>
            </a:r>
            <a:br>
              <a:rPr lang="en-GB" dirty="0"/>
            </a:b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EA3B9A-0A00-FB96-FB9F-1257A5367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78D473-E212-FCFF-E1B5-EA053F5D2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0A64F73D-EDB6-D54D-BFBA-338CAB09802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E3AB8B-30CB-1408-A878-32A84B697E94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GB" dirty="0"/>
              <a:t>Relevant Authorities</a:t>
            </a:r>
          </a:p>
          <a:p>
            <a:r>
              <a:rPr lang="en-GB" dirty="0"/>
              <a:t>NHS England</a:t>
            </a:r>
          </a:p>
          <a:p>
            <a:r>
              <a:rPr lang="en-GB" dirty="0"/>
              <a:t>Integrated Care Boards</a:t>
            </a:r>
          </a:p>
          <a:p>
            <a:r>
              <a:rPr lang="en-GB" dirty="0"/>
              <a:t>NHS Trusts</a:t>
            </a:r>
          </a:p>
          <a:p>
            <a:r>
              <a:rPr lang="en-GB" dirty="0"/>
              <a:t>NHS Foundation Trusts</a:t>
            </a:r>
          </a:p>
          <a:p>
            <a:r>
              <a:rPr lang="en-GB" dirty="0"/>
              <a:t>Local Authorities</a:t>
            </a:r>
          </a:p>
          <a:p>
            <a:r>
              <a:rPr lang="en-GB" dirty="0"/>
              <a:t>Combined Authorities</a:t>
            </a:r>
          </a:p>
        </p:txBody>
      </p:sp>
    </p:spTree>
    <p:extLst>
      <p:ext uri="{BB962C8B-B14F-4D97-AF65-F5344CB8AC3E}">
        <p14:creationId xmlns:p14="http://schemas.microsoft.com/office/powerpoint/2010/main" val="2775732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5EAB4-4060-184F-5F0E-E1ABE1FB03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How does this relate to the Procurement Act</a:t>
            </a:r>
            <a:br>
              <a:rPr lang="en-GB" dirty="0"/>
            </a:b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9DFABF-D4EB-8CD8-4A4B-2C7499EBD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67BAD4-6081-9F12-DB95-1DA788473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0A64F73D-EDB6-D54D-BFBA-338CAB09802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151AAD-3466-3916-BCBF-FC4A7CA80375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GB" dirty="0"/>
              <a:t>Healthcare services are excluded from the Procurement Act</a:t>
            </a:r>
          </a:p>
          <a:p>
            <a:r>
              <a:rPr lang="en-GB" dirty="0"/>
              <a:t>The previous NHS Procurement, Patient Choice and Competition Regulations are now repealed</a:t>
            </a:r>
          </a:p>
        </p:txBody>
      </p:sp>
    </p:spTree>
    <p:extLst>
      <p:ext uri="{BB962C8B-B14F-4D97-AF65-F5344CB8AC3E}">
        <p14:creationId xmlns:p14="http://schemas.microsoft.com/office/powerpoint/2010/main" val="2062680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4BE91-EED7-C03E-5713-8D0A5B84EC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are the compliant procurement processes now?</a:t>
            </a:r>
            <a:br>
              <a:rPr lang="en-GB" dirty="0"/>
            </a:b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939055-D2CD-6744-DDBF-02A0A8346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2D0C2E-F662-CA09-2FBC-15F9DC92A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0A64F73D-EDB6-D54D-BFBA-338CAB09802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EC06CA-F8C2-8867-FDA8-447BC01F1517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GB" dirty="0"/>
              <a:t>Five processes:</a:t>
            </a:r>
          </a:p>
          <a:p>
            <a:pPr lvl="1"/>
            <a:r>
              <a:rPr lang="en-GB" dirty="0"/>
              <a:t>Direct Award Process A</a:t>
            </a:r>
          </a:p>
          <a:p>
            <a:pPr lvl="1"/>
            <a:r>
              <a:rPr lang="en-GB" dirty="0"/>
              <a:t>Direct Award Process B</a:t>
            </a:r>
          </a:p>
          <a:p>
            <a:pPr lvl="1"/>
            <a:r>
              <a:rPr lang="en-GB" dirty="0"/>
              <a:t>Direct Award Process C</a:t>
            </a:r>
          </a:p>
          <a:p>
            <a:pPr lvl="1"/>
            <a:r>
              <a:rPr lang="en-GB" dirty="0"/>
              <a:t>Most suitable provider process</a:t>
            </a:r>
          </a:p>
          <a:p>
            <a:pPr lvl="1"/>
            <a:r>
              <a:rPr lang="en-GB" dirty="0"/>
              <a:t>Competitive process</a:t>
            </a:r>
          </a:p>
        </p:txBody>
      </p:sp>
    </p:spTree>
    <p:extLst>
      <p:ext uri="{BB962C8B-B14F-4D97-AF65-F5344CB8AC3E}">
        <p14:creationId xmlns:p14="http://schemas.microsoft.com/office/powerpoint/2010/main" val="2365407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CE343-4B95-0400-C7D4-774F65365D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Direct Award Process 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84AF6A-1BC9-5EBB-5A3C-AE07ECA50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CF7CB9-870D-6B1B-775E-65158FD40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0A64F73D-EDB6-D54D-BFBA-338CAB09802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9B6C6D2-2BD5-18C5-17F9-BBC777707C60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GB" dirty="0"/>
              <a:t>MUST be followed when the following conditions apply:</a:t>
            </a:r>
          </a:p>
          <a:p>
            <a:pPr lvl="1"/>
            <a:r>
              <a:rPr lang="en-GB" dirty="0"/>
              <a:t>There is already an existing provider of those healthcare services; and</a:t>
            </a:r>
          </a:p>
          <a:p>
            <a:pPr lvl="1"/>
            <a:r>
              <a:rPr lang="en-GB" dirty="0"/>
              <a:t>The authority is satisfied that those services can only be provided by that existing provider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/>
              <a:t>Examples include emergency services, such as A&amp;E, ambulance services and mental health crisis services</a:t>
            </a:r>
          </a:p>
        </p:txBody>
      </p:sp>
    </p:spTree>
    <p:extLst>
      <p:ext uri="{BB962C8B-B14F-4D97-AF65-F5344CB8AC3E}">
        <p14:creationId xmlns:p14="http://schemas.microsoft.com/office/powerpoint/2010/main" val="809703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A54C4-5FF5-261B-CDEE-C7F7161A92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Direct Award Process B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20D526-4500-AAD1-5CFE-FC0753774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4345B3-9B37-E9D2-AA2F-2CD4EF23B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0A64F73D-EDB6-D54D-BFBA-338CAB09802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0C0871-6582-92E3-3F62-5283687D8B4E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GB" dirty="0"/>
              <a:t>MUST be followed when the following conditions apply:</a:t>
            </a:r>
          </a:p>
          <a:p>
            <a:pPr lvl="1"/>
            <a:r>
              <a:rPr lang="en-GB" dirty="0"/>
              <a:t>Healthcare services are of a nature where patients are offered a choice of providers</a:t>
            </a:r>
          </a:p>
          <a:p>
            <a:pPr lvl="1"/>
            <a:r>
              <a:rPr lang="en-GB" dirty="0"/>
              <a:t>The authority does not restrict the number of providers</a:t>
            </a:r>
          </a:p>
          <a:p>
            <a:pPr lvl="1"/>
            <a:r>
              <a:rPr lang="en-GB" dirty="0"/>
              <a:t>The authority will award contracts to all providers who meet their requirements</a:t>
            </a:r>
          </a:p>
          <a:p>
            <a:pPr lvl="1"/>
            <a:r>
              <a:rPr lang="en-GB" dirty="0"/>
              <a:t>There is a mechanism that allows providers to express an interest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/>
              <a:t>Examples include elective surgery</a:t>
            </a:r>
          </a:p>
        </p:txBody>
      </p:sp>
    </p:spTree>
    <p:extLst>
      <p:ext uri="{BB962C8B-B14F-4D97-AF65-F5344CB8AC3E}">
        <p14:creationId xmlns:p14="http://schemas.microsoft.com/office/powerpoint/2010/main" val="1561644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C53F0-5F2C-D699-BE9F-FE4CFCB3F7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Direct Award Process C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011616-E523-B2CF-8D23-C7B011CB8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D25F8A-4ABA-ADEC-4BAF-FB38DB809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0A64F73D-EDB6-D54D-BFBA-338CAB09802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A0823E-EDB8-3FDB-109F-E150433AB9F6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GB" dirty="0"/>
              <a:t>MUST be followed when the following conditions apply:</a:t>
            </a:r>
          </a:p>
          <a:p>
            <a:pPr lvl="1"/>
            <a:r>
              <a:rPr lang="en-GB" dirty="0"/>
              <a:t>A or B are not required</a:t>
            </a:r>
          </a:p>
          <a:p>
            <a:pPr lvl="1"/>
            <a:r>
              <a:rPr lang="en-GB" dirty="0"/>
              <a:t>An existing contract is due to expire and the authority intends to offer a new contact on expiry</a:t>
            </a:r>
          </a:p>
          <a:p>
            <a:pPr lvl="1"/>
            <a:r>
              <a:rPr lang="en-GB" dirty="0"/>
              <a:t>The new contract will not be substantially different</a:t>
            </a:r>
          </a:p>
          <a:p>
            <a:pPr lvl="1"/>
            <a:r>
              <a:rPr lang="en-GB" dirty="0"/>
              <a:t>The existing provider is performing the contract and it is likely they will continue to do so to a sufficient standard</a:t>
            </a:r>
          </a:p>
        </p:txBody>
      </p:sp>
    </p:spTree>
    <p:extLst>
      <p:ext uri="{BB962C8B-B14F-4D97-AF65-F5344CB8AC3E}">
        <p14:creationId xmlns:p14="http://schemas.microsoft.com/office/powerpoint/2010/main" val="372152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14587-B57D-FBD9-5554-3D68B8C586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Most Suitable Provider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D050A6-E256-BEF4-243B-7F656EB6D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EAD839-FAB9-9ACE-9161-2DE6A78AD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0A64F73D-EDB6-D54D-BFBA-338CAB09802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249C09-7FBE-9C46-BF04-3BE446FA0058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GB" dirty="0"/>
              <a:t>Only used if A or B do not apply and the authority does not wish to use Process C</a:t>
            </a:r>
          </a:p>
          <a:p>
            <a:r>
              <a:rPr lang="en-GB" dirty="0"/>
              <a:t>Authority must be of the view that it is likely to be able to identify the most suitable provider without running a competition</a:t>
            </a:r>
          </a:p>
          <a:p>
            <a:r>
              <a:rPr lang="en-GB" dirty="0"/>
              <a:t>Must take into account all relevant information that is available to it.</a:t>
            </a:r>
          </a:p>
        </p:txBody>
      </p:sp>
    </p:spTree>
    <p:extLst>
      <p:ext uri="{BB962C8B-B14F-4D97-AF65-F5344CB8AC3E}">
        <p14:creationId xmlns:p14="http://schemas.microsoft.com/office/powerpoint/2010/main" val="2475890247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ard Hadawa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m" id="{1412AE2A-8B22-47EC-9CBE-F043E549A5C7}" vid="{806F297A-3456-4317-ACE6-CE3EA7C690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84FACFF13FB34A9E2FB74B3009E86A" ma:contentTypeVersion="10" ma:contentTypeDescription="Create a new document." ma:contentTypeScope="" ma:versionID="da1628b305c72c4c2a7aa8fd5f76fae5">
  <xsd:schema xmlns:xsd="http://www.w3.org/2001/XMLSchema" xmlns:xs="http://www.w3.org/2001/XMLSchema" xmlns:p="http://schemas.microsoft.com/office/2006/metadata/properties" xmlns:ns2="3621bd07-d967-401d-9f16-de5bf5469257" xmlns:ns3="86a3d884-d261-4a11-934e-733a5bdfe160" targetNamespace="http://schemas.microsoft.com/office/2006/metadata/properties" ma:root="true" ma:fieldsID="06688b08655339e729181e1150ee0bfb" ns2:_="" ns3:_="">
    <xsd:import namespace="3621bd07-d967-401d-9f16-de5bf5469257"/>
    <xsd:import namespace="86a3d884-d261-4a11-934e-733a5bdfe1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21bd07-d967-401d-9f16-de5bf54692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a3d884-d261-4a11-934e-733a5bdfe16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AB1FDF-D78A-437D-9C2E-46522EBCCC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93D5A9-2740-4B60-B0F9-9E9F344FBC5B}">
  <ds:schemaRefs>
    <ds:schemaRef ds:uri="2117bbc9-41e4-4ffa-97b9-56fdd924f58e"/>
    <ds:schemaRef ds:uri="http://www.w3.org/XML/1998/namespace"/>
    <ds:schemaRef ds:uri="http://purl.org/dc/terms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ba536111-9e4a-4304-8caa-9a07368c6b8b"/>
  </ds:schemaRefs>
</ds:datastoreItem>
</file>

<file path=customXml/itemProps3.xml><?xml version="1.0" encoding="utf-8"?>
<ds:datastoreItem xmlns:ds="http://schemas.openxmlformats.org/officeDocument/2006/customXml" ds:itemID="{4E1A3E1D-7F34-40CF-9BEE-5ACD5C1B7E3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588</Words>
  <Application>Microsoft Office PowerPoint</Application>
  <PresentationFormat>On-screen Show (16:9)</PresentationFormat>
  <Paragraphs>75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DESIGN A</vt:lpstr>
      <vt:lpstr>NHS Provider Selection Regime</vt:lpstr>
      <vt:lpstr>Overview</vt:lpstr>
      <vt:lpstr>Who does it apply to? </vt:lpstr>
      <vt:lpstr>How does this relate to the Procurement Act </vt:lpstr>
      <vt:lpstr>What are the compliant procurement processes now? </vt:lpstr>
      <vt:lpstr>Direct Award Process A</vt:lpstr>
      <vt:lpstr>Direct Award Process B</vt:lpstr>
      <vt:lpstr>Direct Award Process C</vt:lpstr>
      <vt:lpstr>Most Suitable Provider</vt:lpstr>
      <vt:lpstr>Notices/transparency</vt:lpstr>
      <vt:lpstr>Independent Patient Choice and Procurement Panel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Keith Lamb</cp:lastModifiedBy>
  <cp:revision>1</cp:revision>
  <dcterms:created xsi:type="dcterms:W3CDTF">1900-01-01T00:00:00Z</dcterms:created>
  <dcterms:modified xsi:type="dcterms:W3CDTF">2025-03-19T08:45:49Z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0x0101007284FACFF13FB34A9E2FB74B3009E86A</vt:lpwstr>
  </property>
  <property fmtid="{D5CDD505-2E9C-101B-9397-08002B2CF9AE}" pid="3" name="MediaServiceImageTags">
    <vt:lpwstr/>
  </property>
</Properties>
</file>