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72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804" y="56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Lamb" userId="b1f10484-5af5-44c1-ba7c-28528cee657e" providerId="ADAL" clId="{CE3C57B1-0BD3-4796-BE85-7700B47F6387}"/>
    <pc:docChg chg="custSel modSld">
      <pc:chgData name="Keith Lamb" userId="b1f10484-5af5-44c1-ba7c-28528cee657e" providerId="ADAL" clId="{CE3C57B1-0BD3-4796-BE85-7700B47F6387}" dt="2025-03-19T09:13:09.526" v="4" actId="20577"/>
      <pc:docMkLst>
        <pc:docMk/>
      </pc:docMkLst>
      <pc:sldChg chg="modSp mod">
        <pc:chgData name="Keith Lamb" userId="b1f10484-5af5-44c1-ba7c-28528cee657e" providerId="ADAL" clId="{CE3C57B1-0BD3-4796-BE85-7700B47F6387}" dt="2025-03-19T09:13:09.526" v="4" actId="20577"/>
        <pc:sldMkLst>
          <pc:docMk/>
          <pc:sldMk cId="3040813745" sldId="266"/>
        </pc:sldMkLst>
        <pc:spChg chg="mod">
          <ac:chgData name="Keith Lamb" userId="b1f10484-5af5-44c1-ba7c-28528cee657e" providerId="ADAL" clId="{CE3C57B1-0BD3-4796-BE85-7700B47F6387}" dt="2025-03-19T09:13:09.526" v="4" actId="20577"/>
          <ac:spMkLst>
            <pc:docMk/>
            <pc:sldMk cId="3040813745" sldId="266"/>
            <ac:spMk id="6" creationId="{00000000-0000-0000-0000-000000000000}"/>
          </ac:spMkLst>
        </pc:spChg>
      </pc:sldChg>
      <pc:sldChg chg="modSp mod">
        <pc:chgData name="Keith Lamb" userId="b1f10484-5af5-44c1-ba7c-28528cee657e" providerId="ADAL" clId="{CE3C57B1-0BD3-4796-BE85-7700B47F6387}" dt="2025-03-19T08:50:32.723" v="1" actId="313"/>
        <pc:sldMkLst>
          <pc:docMk/>
          <pc:sldMk cId="4278319257" sldId="268"/>
        </pc:sldMkLst>
        <pc:spChg chg="mod">
          <ac:chgData name="Keith Lamb" userId="b1f10484-5af5-44c1-ba7c-28528cee657e" providerId="ADAL" clId="{CE3C57B1-0BD3-4796-BE85-7700B47F6387}" dt="2025-03-19T08:50:32.723" v="1" actId="313"/>
          <ac:spMkLst>
            <pc:docMk/>
            <pc:sldMk cId="4278319257" sldId="268"/>
            <ac:spMk id="5" creationId="{B1E208A4-93E6-9068-BF80-B50D3ED9585D}"/>
          </ac:spMkLst>
        </pc:spChg>
      </pc:sldChg>
      <pc:sldChg chg="modSp mod">
        <pc:chgData name="Keith Lamb" userId="b1f10484-5af5-44c1-ba7c-28528cee657e" providerId="ADAL" clId="{CE3C57B1-0BD3-4796-BE85-7700B47F6387}" dt="2025-03-19T08:50:40.338" v="3" actId="313"/>
        <pc:sldMkLst>
          <pc:docMk/>
          <pc:sldMk cId="2471782462" sldId="270"/>
        </pc:sldMkLst>
        <pc:spChg chg="mod">
          <ac:chgData name="Keith Lamb" userId="b1f10484-5af5-44c1-ba7c-28528cee657e" providerId="ADAL" clId="{CE3C57B1-0BD3-4796-BE85-7700B47F6387}" dt="2025-03-19T08:50:40.338" v="3" actId="313"/>
          <ac:spMkLst>
            <pc:docMk/>
            <pc:sldMk cId="2471782462" sldId="270"/>
            <ac:spMk id="5" creationId="{1D4E67E3-4D36-5359-8032-BFBD645C9C97}"/>
          </ac:spMkLst>
        </pc:spChg>
      </pc:sldChg>
    </pc:docChg>
  </pc:docChgLst>
  <pc:docChgLst>
    <pc:chgData name="Victoria Maw" userId="c8386000-db4a-49ac-8da7-411d352af318" providerId="ADAL" clId="{57DE141E-A7A2-441D-B385-0C52154616AC}"/>
    <pc:docChg chg="addSld modSld">
      <pc:chgData name="Victoria Maw" userId="c8386000-db4a-49ac-8da7-411d352af318" providerId="ADAL" clId="{57DE141E-A7A2-441D-B385-0C52154616AC}" dt="2025-03-11T16:42:41.550" v="0"/>
      <pc:docMkLst>
        <pc:docMk/>
      </pc:docMkLst>
      <pc:sldChg chg="add">
        <pc:chgData name="Victoria Maw" userId="c8386000-db4a-49ac-8da7-411d352af318" providerId="ADAL" clId="{57DE141E-A7A2-441D-B385-0C52154616AC}" dt="2025-03-11T16:42:41.550" v="0"/>
        <pc:sldMkLst>
          <pc:docMk/>
          <pc:sldMk cId="2515161855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Exclusions and Debarment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is this important?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Government policy to exclude suppliers from public contracts if they pose particular risks</a:t>
            </a:r>
          </a:p>
          <a:p>
            <a:r>
              <a:rPr lang="en-GB" dirty="0"/>
              <a:t>Considers a supplier’s past behaviour</a:t>
            </a:r>
          </a:p>
          <a:p>
            <a:r>
              <a:rPr lang="en-GB" dirty="0"/>
              <a:t>Not a punishment – but a risk-based approach</a:t>
            </a:r>
          </a:p>
          <a:p>
            <a:r>
              <a:rPr lang="en-GB" dirty="0"/>
              <a:t>Works by contacting </a:t>
            </a:r>
            <a:r>
              <a:rPr lang="en-GB"/>
              <a:t>authorities checking </a:t>
            </a:r>
            <a:r>
              <a:rPr lang="en-GB" dirty="0"/>
              <a:t>whether any grounds for exclusion apply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6B32-C429-8B01-8812-E565150A9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grounds for exclusion?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87E9C-3E37-3A1D-E10E-F2DE822C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633C3-0F85-F985-2853-71854662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208A4-93E6-9068-BF80-B50D3ED958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Two types: mandatory and discretionary</a:t>
            </a:r>
          </a:p>
          <a:p>
            <a:r>
              <a:rPr lang="en-GB" dirty="0"/>
              <a:t>If a mandatory ground applies to a  supplier – called an “excluded supplier”</a:t>
            </a:r>
          </a:p>
          <a:p>
            <a:r>
              <a:rPr lang="en-GB" dirty="0"/>
              <a:t>If a discretionary ground applies to a supplier - called an “excludable supplier”</a:t>
            </a:r>
          </a:p>
          <a:p>
            <a:r>
              <a:rPr lang="en-GB" dirty="0"/>
              <a:t>Mandatory grounds – the most serious, high risk grounds. </a:t>
            </a:r>
          </a:p>
          <a:p>
            <a:r>
              <a:rPr lang="en-GB" dirty="0"/>
              <a:t>Either convictions of offences such as corporate manslaughter, terrorism, fraud, bribery or modern slavery.</a:t>
            </a:r>
          </a:p>
          <a:p>
            <a:r>
              <a:rPr lang="en-GB" dirty="0"/>
              <a:t>Or serious regulatory breaches that affect national security, e.g. tax misconduct or competition law breaches</a:t>
            </a:r>
          </a:p>
          <a:p>
            <a:r>
              <a:rPr lang="en-GB" dirty="0"/>
              <a:t>Discretionary grounds – less serious and more regulatory, e.g. environmental misconduct, labour market misconduct, insolvency, professional misconduct, acting improperly in a procurement, breaches of contact or poor performance in a public contract</a:t>
            </a:r>
          </a:p>
        </p:txBody>
      </p:sp>
    </p:spTree>
    <p:extLst>
      <p:ext uri="{BB962C8B-B14F-4D97-AF65-F5344CB8AC3E}">
        <p14:creationId xmlns:p14="http://schemas.microsoft.com/office/powerpoint/2010/main" val="427831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B261-8CD5-3F42-FCDB-72DCDF693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breach of contract/poor performance entail?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EB8B6-5EF0-7FEA-3EDE-F38733BA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5013D-CB0E-41F8-DEE0-E2FD3431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D6D7-298C-EAD8-F416-7C826FC21BD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Breach of a public contract which has resulted in termination, damages or a settlement agreement</a:t>
            </a:r>
          </a:p>
          <a:p>
            <a:r>
              <a:rPr lang="en-GB" dirty="0"/>
              <a:t>Poor performance where the supplier has been given a chance to improve but has failed to do so</a:t>
            </a:r>
          </a:p>
          <a:p>
            <a:r>
              <a:rPr lang="en-GB" dirty="0"/>
              <a:t>In each case the contracting authority involved has to publish a notice</a:t>
            </a:r>
          </a:p>
          <a:p>
            <a:r>
              <a:rPr lang="en-GB" dirty="0"/>
              <a:t>Each supplier has to confirm information about possible exclusion grounds when it registers on the central digital platform. </a:t>
            </a:r>
          </a:p>
          <a:p>
            <a:r>
              <a:rPr lang="en-GB" dirty="0"/>
              <a:t>Essentially, the grounds will apply for up to 5 years before they can be disregarded by authorities</a:t>
            </a:r>
          </a:p>
        </p:txBody>
      </p:sp>
    </p:spTree>
    <p:extLst>
      <p:ext uri="{BB962C8B-B14F-4D97-AF65-F5344CB8AC3E}">
        <p14:creationId xmlns:p14="http://schemas.microsoft.com/office/powerpoint/2010/main" val="275654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D2C7-96ED-600A-19A0-DE2ABB907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 these grounds apply to group companies or sub-contractors?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27046-FDC7-15BE-EF8E-C4520C89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467C8-1D36-F2C9-E8E9-A4E8F179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E67E3-4D36-5359-8032-BFBD645C9C9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Contracting authorities have to consider if the grounds apply to any person with significant control over a bidder, e.g. a parent company or ultimate owner</a:t>
            </a:r>
          </a:p>
          <a:p>
            <a:r>
              <a:rPr lang="en-GB" dirty="0"/>
              <a:t>Also have to consider any associated persons, e.g. someone providing a guarantee nor a sub-contractor</a:t>
            </a:r>
          </a:p>
          <a:p>
            <a:r>
              <a:rPr lang="en-GB" dirty="0"/>
              <a:t>In the selection process a contracting authority will therefore ask a bidder to identify these persons and supply information about them</a:t>
            </a:r>
          </a:p>
          <a:p>
            <a:r>
              <a:rPr lang="en-GB" dirty="0"/>
              <a:t>Suppliers can “self-clean” which means providing evidence that they have taken the issue seriously and taken steps to resolve it/prevent it happening again. If so, the authority might disregard the grounds</a:t>
            </a:r>
          </a:p>
        </p:txBody>
      </p:sp>
    </p:spTree>
    <p:extLst>
      <p:ext uri="{BB962C8B-B14F-4D97-AF65-F5344CB8AC3E}">
        <p14:creationId xmlns:p14="http://schemas.microsoft.com/office/powerpoint/2010/main" val="247178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FEA9-8744-92DF-28CC-FF5C609D3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Does this apply to frameworks or dynamic markets?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E36D0-DDCC-CD77-322F-C21EB875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6ED6-1F73-CE08-5E36-849B561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B5E4EF-1CEC-5E85-5491-5DEEF64EF1D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Contracting authorities cannot award call-offs to a supplier which is an excluded supplier and they can be excluded if they are an excludable supplier</a:t>
            </a:r>
          </a:p>
          <a:p>
            <a:r>
              <a:rPr lang="en-GB" dirty="0"/>
              <a:t>Similarly with a dynamic market. Contracts are awarded follow  a competitive flexible procedure, so the selection process will take place during which the authority will consider any grounds for exclusion</a:t>
            </a:r>
          </a:p>
        </p:txBody>
      </p:sp>
    </p:spTree>
    <p:extLst>
      <p:ext uri="{BB962C8B-B14F-4D97-AF65-F5344CB8AC3E}">
        <p14:creationId xmlns:p14="http://schemas.microsoft.com/office/powerpoint/2010/main" val="28281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A677-FC56-F76E-CBA2-E513CC14D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debarment?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E9BA9-D935-B48D-B8B8-086DA0F2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AE45A-13E0-07C8-B1BD-E6CA5631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C9E09-520E-6057-0CDF-2030855A2F2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 Minister can decide to place a supplier on the debarment list</a:t>
            </a:r>
          </a:p>
          <a:p>
            <a:r>
              <a:rPr lang="en-GB" dirty="0"/>
              <a:t>They will then  automatically be an excluded or excludable supplier</a:t>
            </a:r>
          </a:p>
          <a:p>
            <a:r>
              <a:rPr lang="en-GB" dirty="0"/>
              <a:t>First, when a contracting authority determines to exclude a supplier, it must notify government</a:t>
            </a:r>
          </a:p>
          <a:p>
            <a:r>
              <a:rPr lang="en-GB" dirty="0"/>
              <a:t>A Minister can then decide whether or not to investigate</a:t>
            </a:r>
          </a:p>
          <a:p>
            <a:r>
              <a:rPr lang="en-GB" dirty="0"/>
              <a:t>If as a result the Minister believes that the reasons for the exclusion are continuing or likely to occur again, the supplier can be placed on the debarment list.</a:t>
            </a:r>
          </a:p>
          <a:p>
            <a:r>
              <a:rPr lang="en-GB" dirty="0"/>
              <a:t>Suppliers do have a chance to appeal.</a:t>
            </a:r>
          </a:p>
          <a:p>
            <a:r>
              <a:rPr lang="en-GB" dirty="0"/>
              <a:t>Debarment will last for up to 5 years</a:t>
            </a:r>
          </a:p>
        </p:txBody>
      </p:sp>
    </p:spTree>
    <p:extLst>
      <p:ext uri="{BB962C8B-B14F-4D97-AF65-F5344CB8AC3E}">
        <p14:creationId xmlns:p14="http://schemas.microsoft.com/office/powerpoint/2010/main" val="218761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347D34-096B-43C3-9817-E126E4902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56A48-555F-4404-B85A-FB2E0721F6F9}"/>
</file>

<file path=customXml/itemProps3.xml><?xml version="1.0" encoding="utf-8"?>
<ds:datastoreItem xmlns:ds="http://schemas.openxmlformats.org/officeDocument/2006/customXml" ds:itemID="{39A2EE32-0E05-42AD-BA50-50167512E9E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117bbc9-41e4-4ffa-97b9-56fdd924f58e"/>
    <ds:schemaRef ds:uri="http://www.w3.org/XML/1998/namespace"/>
    <ds:schemaRef ds:uri="http://purl.org/dc/terms/"/>
    <ds:schemaRef ds:uri="ba536111-9e4a-4304-8caa-9a07368c6b8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563</Words>
  <Application>Microsoft Office PowerPoint</Application>
  <PresentationFormat>On-screen Show (16:9)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DESIGN A</vt:lpstr>
      <vt:lpstr>Exclusions and Debarment</vt:lpstr>
      <vt:lpstr>Why is this important?</vt:lpstr>
      <vt:lpstr>What are grounds for exclusion?</vt:lpstr>
      <vt:lpstr>What does breach of contract/poor performance entail?</vt:lpstr>
      <vt:lpstr>Do these grounds apply to group companies or sub-contractors?</vt:lpstr>
      <vt:lpstr>Does this apply to frameworks or dynamic markets? </vt:lpstr>
      <vt:lpstr>What is debarment?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Lamb</cp:lastModifiedBy>
  <cp:revision>1</cp:revision>
  <dcterms:created xsi:type="dcterms:W3CDTF">1900-01-01T00:00:00Z</dcterms:created>
  <dcterms:modified xsi:type="dcterms:W3CDTF">2025-03-19T09:13:18Z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