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2A664-D0AA-4FBF-A88A-E6D7AACAC072}" v="2" dt="2025-03-12T14:24:59.26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146" d="100"/>
          <a:sy n="146" d="100"/>
        </p:scale>
        <p:origin x="630" y="126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w" userId="c8386000-db4a-49ac-8da7-411d352af318" providerId="ADAL" clId="{9BE9BBE2-69EE-4859-8865-052A42AD70FD}"/>
    <pc:docChg chg="custSel modSld">
      <pc:chgData name="Victoria Maw" userId="c8386000-db4a-49ac-8da7-411d352af318" providerId="ADAL" clId="{9BE9BBE2-69EE-4859-8865-052A42AD70FD}" dt="2025-03-10T15:51:51.590" v="12" actId="20577"/>
      <pc:docMkLst>
        <pc:docMk/>
      </pc:docMkLst>
      <pc:sldChg chg="modSp mod">
        <pc:chgData name="Victoria Maw" userId="c8386000-db4a-49ac-8da7-411d352af318" providerId="ADAL" clId="{9BE9BBE2-69EE-4859-8865-052A42AD70FD}" dt="2025-03-10T15:50:49.839" v="1" actId="20577"/>
        <pc:sldMkLst>
          <pc:docMk/>
          <pc:sldMk cId="1074287800" sldId="268"/>
        </pc:sldMkLst>
        <pc:spChg chg="mod">
          <ac:chgData name="Victoria Maw" userId="c8386000-db4a-49ac-8da7-411d352af318" providerId="ADAL" clId="{9BE9BBE2-69EE-4859-8865-052A42AD70FD}" dt="2025-03-10T15:50:49.839" v="1" actId="20577"/>
          <ac:spMkLst>
            <pc:docMk/>
            <pc:sldMk cId="1074287800" sldId="268"/>
            <ac:spMk id="5" creationId="{AB1D8207-63B5-2A9C-0DC6-E6495D3987BA}"/>
          </ac:spMkLst>
        </pc:spChg>
      </pc:sldChg>
      <pc:sldChg chg="modSp mod">
        <pc:chgData name="Victoria Maw" userId="c8386000-db4a-49ac-8da7-411d352af318" providerId="ADAL" clId="{9BE9BBE2-69EE-4859-8865-052A42AD70FD}" dt="2025-03-10T15:51:22.396" v="11" actId="20577"/>
        <pc:sldMkLst>
          <pc:docMk/>
          <pc:sldMk cId="63247244" sldId="273"/>
        </pc:sldMkLst>
        <pc:spChg chg="mod">
          <ac:chgData name="Victoria Maw" userId="c8386000-db4a-49ac-8da7-411d352af318" providerId="ADAL" clId="{9BE9BBE2-69EE-4859-8865-052A42AD70FD}" dt="2025-03-10T15:51:22.396" v="11" actId="20577"/>
          <ac:spMkLst>
            <pc:docMk/>
            <pc:sldMk cId="63247244" sldId="273"/>
            <ac:spMk id="5" creationId="{0FA3A393-8A01-DEF2-E1E1-840C714A8517}"/>
          </ac:spMkLst>
        </pc:spChg>
      </pc:sldChg>
      <pc:sldChg chg="modSp mod">
        <pc:chgData name="Victoria Maw" userId="c8386000-db4a-49ac-8da7-411d352af318" providerId="ADAL" clId="{9BE9BBE2-69EE-4859-8865-052A42AD70FD}" dt="2025-03-10T15:51:51.590" v="12" actId="20577"/>
        <pc:sldMkLst>
          <pc:docMk/>
          <pc:sldMk cId="4169191740" sldId="275"/>
        </pc:sldMkLst>
        <pc:spChg chg="mod">
          <ac:chgData name="Victoria Maw" userId="c8386000-db4a-49ac-8da7-411d352af318" providerId="ADAL" clId="{9BE9BBE2-69EE-4859-8865-052A42AD70FD}" dt="2025-03-10T15:51:51.590" v="12" actId="20577"/>
          <ac:spMkLst>
            <pc:docMk/>
            <pc:sldMk cId="4169191740" sldId="275"/>
            <ac:spMk id="5" creationId="{6A4A3CCE-227F-18E1-C601-0A7B169A87BC}"/>
          </ac:spMkLst>
        </pc:spChg>
      </pc:sldChg>
    </pc:docChg>
  </pc:docChgLst>
  <pc:docChgLst>
    <pc:chgData name="Keith Lamb" userId="b1f10484-5af5-44c1-ba7c-28528cee657e" providerId="ADAL" clId="{6582A664-D0AA-4FBF-A88A-E6D7AACAC072}"/>
    <pc:docChg chg="undo custSel modSld">
      <pc:chgData name="Keith Lamb" userId="b1f10484-5af5-44c1-ba7c-28528cee657e" providerId="ADAL" clId="{6582A664-D0AA-4FBF-A88A-E6D7AACAC072}" dt="2025-03-19T08:44:15.971" v="11" actId="20577"/>
      <pc:docMkLst>
        <pc:docMk/>
      </pc:docMkLst>
      <pc:sldChg chg="modSp mod">
        <pc:chgData name="Keith Lamb" userId="b1f10484-5af5-44c1-ba7c-28528cee657e" providerId="ADAL" clId="{6582A664-D0AA-4FBF-A88A-E6D7AACAC072}" dt="2025-03-12T14:25:01.125" v="3" actId="20577"/>
        <pc:sldMkLst>
          <pc:docMk/>
          <pc:sldMk cId="3040813745" sldId="266"/>
        </pc:sldMkLst>
        <pc:spChg chg="mod">
          <ac:chgData name="Keith Lamb" userId="b1f10484-5af5-44c1-ba7c-28528cee657e" providerId="ADAL" clId="{6582A664-D0AA-4FBF-A88A-E6D7AACAC072}" dt="2025-03-12T14:25:01.125" v="3" actId="20577"/>
          <ac:spMkLst>
            <pc:docMk/>
            <pc:sldMk cId="3040813745" sldId="266"/>
            <ac:spMk id="2" creationId="{00000000-0000-0000-0000-000000000000}"/>
          </ac:spMkLst>
        </pc:spChg>
      </pc:sldChg>
      <pc:sldChg chg="modSp">
        <pc:chgData name="Keith Lamb" userId="b1f10484-5af5-44c1-ba7c-28528cee657e" providerId="ADAL" clId="{6582A664-D0AA-4FBF-A88A-E6D7AACAC072}" dt="2025-03-12T14:21:09.352" v="2" actId="20578"/>
        <pc:sldMkLst>
          <pc:docMk/>
          <pc:sldMk cId="1074287800" sldId="268"/>
        </pc:sldMkLst>
        <pc:spChg chg="mod">
          <ac:chgData name="Keith Lamb" userId="b1f10484-5af5-44c1-ba7c-28528cee657e" providerId="ADAL" clId="{6582A664-D0AA-4FBF-A88A-E6D7AACAC072}" dt="2025-03-12T14:21:09.352" v="2" actId="20578"/>
          <ac:spMkLst>
            <pc:docMk/>
            <pc:sldMk cId="1074287800" sldId="268"/>
            <ac:spMk id="5" creationId="{AB1D8207-63B5-2A9C-0DC6-E6495D3987BA}"/>
          </ac:spMkLst>
        </pc:spChg>
      </pc:sldChg>
      <pc:sldChg chg="modSp mod">
        <pc:chgData name="Keith Lamb" userId="b1f10484-5af5-44c1-ba7c-28528cee657e" providerId="ADAL" clId="{6582A664-D0AA-4FBF-A88A-E6D7AACAC072}" dt="2025-03-19T08:40:32.479" v="9" actId="5793"/>
        <pc:sldMkLst>
          <pc:docMk/>
          <pc:sldMk cId="3058531898" sldId="269"/>
        </pc:sldMkLst>
        <pc:spChg chg="mod">
          <ac:chgData name="Keith Lamb" userId="b1f10484-5af5-44c1-ba7c-28528cee657e" providerId="ADAL" clId="{6582A664-D0AA-4FBF-A88A-E6D7AACAC072}" dt="2025-03-19T08:40:32.479" v="9" actId="5793"/>
          <ac:spMkLst>
            <pc:docMk/>
            <pc:sldMk cId="3058531898" sldId="269"/>
            <ac:spMk id="5" creationId="{4EBA3896-3BEA-B72E-0C53-902E9A3B962D}"/>
          </ac:spMkLst>
        </pc:spChg>
      </pc:sldChg>
      <pc:sldChg chg="modSp mod">
        <pc:chgData name="Keith Lamb" userId="b1f10484-5af5-44c1-ba7c-28528cee657e" providerId="ADAL" clId="{6582A664-D0AA-4FBF-A88A-E6D7AACAC072}" dt="2025-03-19T08:39:13.921" v="4" actId="20577"/>
        <pc:sldMkLst>
          <pc:docMk/>
          <pc:sldMk cId="2493251274" sldId="270"/>
        </pc:sldMkLst>
        <pc:spChg chg="mod">
          <ac:chgData name="Keith Lamb" userId="b1f10484-5af5-44c1-ba7c-28528cee657e" providerId="ADAL" clId="{6582A664-D0AA-4FBF-A88A-E6D7AACAC072}" dt="2025-03-19T08:39:13.921" v="4" actId="20577"/>
          <ac:spMkLst>
            <pc:docMk/>
            <pc:sldMk cId="2493251274" sldId="270"/>
            <ac:spMk id="5" creationId="{77F4194C-3639-31A5-E079-0BAAF936E2E3}"/>
          </ac:spMkLst>
        </pc:spChg>
      </pc:sldChg>
      <pc:sldChg chg="modSp mod">
        <pc:chgData name="Keith Lamb" userId="b1f10484-5af5-44c1-ba7c-28528cee657e" providerId="ADAL" clId="{6582A664-D0AA-4FBF-A88A-E6D7AACAC072}" dt="2025-03-19T08:40:39.495" v="10" actId="5793"/>
        <pc:sldMkLst>
          <pc:docMk/>
          <pc:sldMk cId="624372269" sldId="271"/>
        </pc:sldMkLst>
        <pc:spChg chg="mod">
          <ac:chgData name="Keith Lamb" userId="b1f10484-5af5-44c1-ba7c-28528cee657e" providerId="ADAL" clId="{6582A664-D0AA-4FBF-A88A-E6D7AACAC072}" dt="2025-03-19T08:40:39.495" v="10" actId="5793"/>
          <ac:spMkLst>
            <pc:docMk/>
            <pc:sldMk cId="624372269" sldId="271"/>
            <ac:spMk id="5" creationId="{0CC64ABF-D597-B5BB-E9B5-552B634C7E9E}"/>
          </ac:spMkLst>
        </pc:spChg>
      </pc:sldChg>
      <pc:sldChg chg="modSp mod">
        <pc:chgData name="Keith Lamb" userId="b1f10484-5af5-44c1-ba7c-28528cee657e" providerId="ADAL" clId="{6582A664-D0AA-4FBF-A88A-E6D7AACAC072}" dt="2025-03-19T08:39:40.804" v="5" actId="313"/>
        <pc:sldMkLst>
          <pc:docMk/>
          <pc:sldMk cId="2938722468" sldId="272"/>
        </pc:sldMkLst>
        <pc:spChg chg="mod">
          <ac:chgData name="Keith Lamb" userId="b1f10484-5af5-44c1-ba7c-28528cee657e" providerId="ADAL" clId="{6582A664-D0AA-4FBF-A88A-E6D7AACAC072}" dt="2025-03-19T08:39:40.804" v="5" actId="313"/>
          <ac:spMkLst>
            <pc:docMk/>
            <pc:sldMk cId="2938722468" sldId="272"/>
            <ac:spMk id="5" creationId="{7A5D181E-B694-C0EA-7AF3-F41B5C27E85C}"/>
          </ac:spMkLst>
        </pc:spChg>
      </pc:sldChg>
      <pc:sldChg chg="modSp mod">
        <pc:chgData name="Keith Lamb" userId="b1f10484-5af5-44c1-ba7c-28528cee657e" providerId="ADAL" clId="{6582A664-D0AA-4FBF-A88A-E6D7AACAC072}" dt="2025-03-19T08:44:15.971" v="11" actId="20577"/>
        <pc:sldMkLst>
          <pc:docMk/>
          <pc:sldMk cId="63247244" sldId="273"/>
        </pc:sldMkLst>
        <pc:spChg chg="mod">
          <ac:chgData name="Keith Lamb" userId="b1f10484-5af5-44c1-ba7c-28528cee657e" providerId="ADAL" clId="{6582A664-D0AA-4FBF-A88A-E6D7AACAC072}" dt="2025-03-19T08:44:15.971" v="11" actId="20577"/>
          <ac:spMkLst>
            <pc:docMk/>
            <pc:sldMk cId="63247244" sldId="273"/>
            <ac:spMk id="2" creationId="{3806B4BF-BAD7-DCED-4FCE-EDEB0A5442EF}"/>
          </ac:spMkLst>
        </pc:spChg>
      </pc:sldChg>
      <pc:sldChg chg="modSp mod">
        <pc:chgData name="Keith Lamb" userId="b1f10484-5af5-44c1-ba7c-28528cee657e" providerId="ADAL" clId="{6582A664-D0AA-4FBF-A88A-E6D7AACAC072}" dt="2025-03-19T08:39:44.581" v="6" actId="313"/>
        <pc:sldMkLst>
          <pc:docMk/>
          <pc:sldMk cId="3689474727" sldId="274"/>
        </pc:sldMkLst>
        <pc:spChg chg="mod">
          <ac:chgData name="Keith Lamb" userId="b1f10484-5af5-44c1-ba7c-28528cee657e" providerId="ADAL" clId="{6582A664-D0AA-4FBF-A88A-E6D7AACAC072}" dt="2025-03-19T08:39:44.581" v="6" actId="313"/>
          <ac:spMkLst>
            <pc:docMk/>
            <pc:sldMk cId="3689474727" sldId="274"/>
            <ac:spMk id="5" creationId="{C2740B45-0DC7-2B7A-6A52-8B207B5DB455}"/>
          </ac:spMkLst>
        </pc:spChg>
      </pc:sldChg>
      <pc:sldChg chg="modSp mod">
        <pc:chgData name="Keith Lamb" userId="b1f10484-5af5-44c1-ba7c-28528cee657e" providerId="ADAL" clId="{6582A664-D0AA-4FBF-A88A-E6D7AACAC072}" dt="2025-03-19T08:39:53.790" v="8" actId="313"/>
        <pc:sldMkLst>
          <pc:docMk/>
          <pc:sldMk cId="4169191740" sldId="275"/>
        </pc:sldMkLst>
        <pc:spChg chg="mod">
          <ac:chgData name="Keith Lamb" userId="b1f10484-5af5-44c1-ba7c-28528cee657e" providerId="ADAL" clId="{6582A664-D0AA-4FBF-A88A-E6D7AACAC072}" dt="2025-03-19T08:39:53.790" v="8" actId="313"/>
          <ac:spMkLst>
            <pc:docMk/>
            <pc:sldMk cId="4169191740" sldId="275"/>
            <ac:spMk id="5" creationId="{6A4A3CCE-227F-18E1-C601-0A7B169A87BC}"/>
          </ac:spMkLst>
        </pc:spChg>
      </pc:sldChg>
    </pc:docChg>
  </pc:docChgLst>
  <pc:docChgLst>
    <pc:chgData name="Victoria Maw" userId="c8386000-db4a-49ac-8da7-411d352af318" providerId="ADAL" clId="{39D5D801-B7B2-45D2-9F6A-E691C47E0167}"/>
    <pc:docChg chg="addSld modSld">
      <pc:chgData name="Victoria Maw" userId="c8386000-db4a-49ac-8da7-411d352af318" providerId="ADAL" clId="{39D5D801-B7B2-45D2-9F6A-E691C47E0167}" dt="2025-03-11T16:41:06.420" v="0"/>
      <pc:docMkLst>
        <pc:docMk/>
      </pc:docMkLst>
      <pc:sldChg chg="add">
        <pc:chgData name="Victoria Maw" userId="c8386000-db4a-49ac-8da7-411d352af318" providerId="ADAL" clId="{39D5D801-B7B2-45D2-9F6A-E691C47E0167}" dt="2025-03-11T16:41:06.420" v="0"/>
        <pc:sldMkLst>
          <pc:docMk/>
          <pc:sldMk cId="2515161855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Hadaway          @WardHadaway</a:t>
            </a:r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Public Procurement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044C-0F0A-11CF-7CD1-4D7ECBB28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a losing bidder do if they feel aggrieved?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BE8CC-F1E9-6538-1F3A-C65FF8CF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A722D-148F-2ADD-AA32-BFCFA498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4A3CCE-227F-18E1-C601-0A7B169A87B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If a contracting authority breaches the procurement rules, that may give rise to a claim in the high court</a:t>
            </a:r>
          </a:p>
          <a:p>
            <a:r>
              <a:rPr lang="en-GB" dirty="0"/>
              <a:t>Often the starting point is the feedback that a losing bidder has to be given (called the Assessment Summary in the new rules)</a:t>
            </a:r>
          </a:p>
          <a:p>
            <a:r>
              <a:rPr lang="en-GB" dirty="0"/>
              <a:t>There is a standstill period during which the contract cannot be awarded. This gives losing bidders time to consider their position</a:t>
            </a:r>
          </a:p>
          <a:p>
            <a:r>
              <a:rPr lang="en-GB" dirty="0"/>
              <a:t>The courts can grant various remedies, e.g. an order that the competition be re-run, or re-scored, an order that the contact be awarded to the losing bidder, damages or the new contract can be set-aside.</a:t>
            </a:r>
          </a:p>
        </p:txBody>
      </p:sp>
    </p:spTree>
    <p:extLst>
      <p:ext uri="{BB962C8B-B14F-4D97-AF65-F5344CB8AC3E}">
        <p14:creationId xmlns:p14="http://schemas.microsoft.com/office/powerpoint/2010/main" val="416919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public procurement in a nutshell?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Legal framework setting out the procedures and principles for the award of</a:t>
            </a:r>
          </a:p>
          <a:p>
            <a:r>
              <a:rPr lang="en-GB" b="1" dirty="0"/>
              <a:t>Public contracts</a:t>
            </a:r>
          </a:p>
          <a:p>
            <a:r>
              <a:rPr lang="en-GB" dirty="0"/>
              <a:t>By</a:t>
            </a:r>
            <a:r>
              <a:rPr lang="en-GB" b="1" dirty="0"/>
              <a:t> Contracting Authorities</a:t>
            </a:r>
          </a:p>
          <a:p>
            <a:r>
              <a:rPr lang="en-GB" dirty="0"/>
              <a:t>Which </a:t>
            </a:r>
            <a:r>
              <a:rPr lang="en-GB" b="1" dirty="0"/>
              <a:t>exceed financial thresholds</a:t>
            </a:r>
          </a:p>
          <a:p>
            <a:r>
              <a:rPr lang="en-GB" dirty="0"/>
              <a:t>And are </a:t>
            </a:r>
            <a:r>
              <a:rPr lang="en-GB" b="1" dirty="0"/>
              <a:t>not otherwise exempt</a:t>
            </a:r>
          </a:p>
          <a:p>
            <a:r>
              <a:rPr lang="en-GB" dirty="0"/>
              <a:t>Rules ensure contracts are awarded </a:t>
            </a:r>
            <a:r>
              <a:rPr lang="en-GB" b="1" dirty="0"/>
              <a:t>fairly, transparently, without discrimination, with all bidders being treated equally</a:t>
            </a:r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D60E-EE73-93BB-2B07-0F8C88728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 the rules originate from the EU and can we change them?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64617-1382-F157-25FD-D15E4899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5152A-2B0C-F595-DF3D-A047192C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1D8207-63B5-2A9C-0DC6-E6495D3987B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Pre-Brexit – our rules came directly from EU Directives and were part of our domestic law</a:t>
            </a:r>
          </a:p>
          <a:p>
            <a:r>
              <a:rPr lang="en-GB" dirty="0"/>
              <a:t>Post-Brexit – still required to keep similar rules due to our EU-UK Trade and Cooperation Agreement and other international treaties, such as the World Trade Organisation</a:t>
            </a:r>
          </a:p>
          <a:p>
            <a:r>
              <a:rPr lang="en-GB" dirty="0"/>
              <a:t>The EU derived rules continued to exist, pending the current reform</a:t>
            </a:r>
          </a:p>
          <a:p>
            <a:r>
              <a:rPr lang="en-GB" dirty="0"/>
              <a:t>New rules came into effect from 24</a:t>
            </a:r>
            <a:r>
              <a:rPr lang="en-GB" baseline="30000" dirty="0"/>
              <a:t>th</a:t>
            </a:r>
            <a:r>
              <a:rPr lang="en-GB" dirty="0"/>
              <a:t> February 2025.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28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0D05-5111-0910-7E87-A4FCB3B04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must comply with the rules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8018-48BD-2F75-3B19-B1CD1A68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8FE62-3D70-E8D2-6FDB-11FC86F7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A3896-3BEA-B72E-0C53-902E9A3B962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Contracting Authorities – includes:</a:t>
            </a:r>
          </a:p>
          <a:p>
            <a:pPr lvl="1"/>
            <a:r>
              <a:rPr lang="en-GB" dirty="0"/>
              <a:t>Government departments</a:t>
            </a:r>
          </a:p>
          <a:p>
            <a:pPr lvl="1"/>
            <a:r>
              <a:rPr lang="en-GB" dirty="0"/>
              <a:t>Local authorities</a:t>
            </a:r>
          </a:p>
          <a:p>
            <a:pPr lvl="1"/>
            <a:r>
              <a:rPr lang="en-GB" dirty="0"/>
              <a:t>Police and fire authorities</a:t>
            </a:r>
          </a:p>
          <a:p>
            <a:pPr lvl="1"/>
            <a:r>
              <a:rPr lang="en-GB" dirty="0"/>
              <a:t>NHS Trusts and NHS Foundation Trusts</a:t>
            </a:r>
          </a:p>
          <a:p>
            <a:pPr lvl="1"/>
            <a:r>
              <a:rPr lang="en-GB" dirty="0"/>
              <a:t>Certain non-departmental government bodies</a:t>
            </a:r>
          </a:p>
        </p:txBody>
      </p:sp>
    </p:spTree>
    <p:extLst>
      <p:ext uri="{BB962C8B-B14F-4D97-AF65-F5344CB8AC3E}">
        <p14:creationId xmlns:p14="http://schemas.microsoft.com/office/powerpoint/2010/main" val="30585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0F32-8B7A-8170-F9D7-A4A8E8289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a public contract?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9CA37-628D-6311-BCE4-2722AE0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4F6DB-98A1-E1BD-BE3B-881AC25D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F4194C-3639-31A5-E079-0BAAF936E2E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Contract between a contracting authority and a supplier</a:t>
            </a:r>
          </a:p>
          <a:p>
            <a:r>
              <a:rPr lang="en-GB" dirty="0"/>
              <a:t>The authority pays consideration/price</a:t>
            </a:r>
          </a:p>
          <a:p>
            <a:r>
              <a:rPr lang="en-GB" dirty="0"/>
              <a:t>In return for goods, services, works or a concession</a:t>
            </a:r>
          </a:p>
        </p:txBody>
      </p:sp>
    </p:spTree>
    <p:extLst>
      <p:ext uri="{BB962C8B-B14F-4D97-AF65-F5344CB8AC3E}">
        <p14:creationId xmlns:p14="http://schemas.microsoft.com/office/powerpoint/2010/main" val="249325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E385-5817-51E2-2A96-837F7C4C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are the financial thresholds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5AE68-B0A7-0D93-4BEE-90593753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6363A-00A4-4B50-593D-4370BEBA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64ABF-D597-B5BB-E9B5-552B634C7E9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be a public contract, the value must exceed:</a:t>
            </a:r>
          </a:p>
          <a:p>
            <a:pPr lvl="1"/>
            <a:r>
              <a:rPr lang="en-GB" dirty="0"/>
              <a:t>Goods and services – central government bodies - £139,688</a:t>
            </a:r>
          </a:p>
          <a:p>
            <a:pPr lvl="1"/>
            <a:r>
              <a:rPr lang="en-GB" dirty="0"/>
              <a:t>Goods and services – other authorities - £214,904</a:t>
            </a:r>
          </a:p>
          <a:p>
            <a:pPr lvl="1"/>
            <a:r>
              <a:rPr lang="en-GB" dirty="0"/>
              <a:t>Works – all authorities - £5,372,609</a:t>
            </a:r>
          </a:p>
          <a:p>
            <a:pPr lvl="1"/>
            <a:r>
              <a:rPr lang="en-GB" dirty="0"/>
              <a:t>Concessions - £5,372,609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All figures include VAT</a:t>
            </a:r>
          </a:p>
          <a:p>
            <a:pPr lvl="1"/>
            <a:r>
              <a:rPr lang="en-GB" dirty="0"/>
              <a:t>These are re-set every two years. The next change will be January 1</a:t>
            </a:r>
            <a:r>
              <a:rPr lang="en-GB" baseline="30000" dirty="0"/>
              <a:t>st</a:t>
            </a:r>
            <a:r>
              <a:rPr lang="en-GB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2437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2386-B56B-CD0C-601C-29DA840D6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contracts are exempt from the rules?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31C96-3138-9CAC-A022-7851E20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B2D6E-97C0-B6BE-773C-788314DF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5D181E-B694-C0EA-7AF3-F41B5C27E85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Acquisition of land</a:t>
            </a:r>
          </a:p>
          <a:p>
            <a:r>
              <a:rPr lang="en-GB" dirty="0"/>
              <a:t>Some contracts for legal services</a:t>
            </a:r>
          </a:p>
          <a:p>
            <a:r>
              <a:rPr lang="en-GB" dirty="0"/>
              <a:t>Loans, contracts relating to issue of shares and some other finance agreements</a:t>
            </a:r>
          </a:p>
          <a:p>
            <a:r>
              <a:rPr lang="en-GB" dirty="0"/>
              <a:t>Employment contracts</a:t>
            </a:r>
          </a:p>
          <a:p>
            <a:r>
              <a:rPr lang="en-GB" dirty="0"/>
              <a:t>Some organisations owned/managed by contracting authorities, e.g. the wholly-owned subsidiary of a local authority, if it conducts at least 80% of its business for that authority.</a:t>
            </a:r>
          </a:p>
        </p:txBody>
      </p:sp>
    </p:spTree>
    <p:extLst>
      <p:ext uri="{BB962C8B-B14F-4D97-AF65-F5344CB8AC3E}">
        <p14:creationId xmlns:p14="http://schemas.microsoft.com/office/powerpoint/2010/main" val="293872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B4BF-BAD7-DCED-4FCE-EDEB0A544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/>
              <a:t>a framework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A94A4-A503-9805-D801-454A7309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DF4D6-4A1F-FA05-D153-11D2CB49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A3A393-8A01-DEF2-E1E1-840C714A851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Usually where a contracting authority contracts with a number of suppliers</a:t>
            </a:r>
          </a:p>
          <a:p>
            <a:r>
              <a:rPr lang="en-GB" dirty="0"/>
              <a:t>Allows the authority to call-off individual contracts in the future</a:t>
            </a:r>
          </a:p>
          <a:p>
            <a:r>
              <a:rPr lang="en-GB" dirty="0"/>
              <a:t>Call-offs are easier, since no need to conduct a full competition every time.</a:t>
            </a:r>
          </a:p>
          <a:p>
            <a:r>
              <a:rPr lang="en-GB" dirty="0"/>
              <a:t>Suppliers on the framework can compete for those call-off contracts.</a:t>
            </a:r>
          </a:p>
          <a:p>
            <a:r>
              <a:rPr lang="en-GB" dirty="0"/>
              <a:t>Suppliers who do not get onto the framework are excluded.</a:t>
            </a:r>
          </a:p>
          <a:p>
            <a:r>
              <a:rPr lang="en-GB" dirty="0"/>
              <a:t>A Dynamic Purchasing System (‘DPS’) is similar, but suppliers can be added to or removed from the list of suppliers.</a:t>
            </a:r>
          </a:p>
          <a:p>
            <a:r>
              <a:rPr lang="en-GB" dirty="0"/>
              <a:t>DPS now being replaced by a new concept – the Dynamic Market</a:t>
            </a:r>
          </a:p>
        </p:txBody>
      </p:sp>
    </p:spTree>
    <p:extLst>
      <p:ext uri="{BB962C8B-B14F-4D97-AF65-F5344CB8AC3E}">
        <p14:creationId xmlns:p14="http://schemas.microsoft.com/office/powerpoint/2010/main" val="6324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4836-DB85-B613-B219-930BF8840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Assuming a public contract, what does the Contracting Authority have to do?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BAF5D-3EAF-603B-9AEF-97D183C2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9C21F-5145-B567-1F71-3445B7E3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740B45-0DC7-2B7A-6A52-8B207B5DB45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Advertise – on an official government platform</a:t>
            </a:r>
          </a:p>
          <a:p>
            <a:r>
              <a:rPr lang="en-GB" dirty="0"/>
              <a:t>Follow a compliant procedure – the competitive procedures are called “Open” and “Competitive Flexible Procedure”</a:t>
            </a:r>
          </a:p>
          <a:p>
            <a:r>
              <a:rPr lang="en-GB" dirty="0"/>
              <a:t>Contracts can be divided into Lots</a:t>
            </a:r>
          </a:p>
          <a:p>
            <a:r>
              <a:rPr lang="en-GB" dirty="0"/>
              <a:t>Pre-selection procedure used for the competitive flexible procedure. Usually covers three basic areas:</a:t>
            </a:r>
          </a:p>
          <a:p>
            <a:pPr lvl="1"/>
            <a:r>
              <a:rPr lang="en-GB" dirty="0"/>
              <a:t>Basic/core information about the bidder</a:t>
            </a:r>
          </a:p>
          <a:p>
            <a:pPr lvl="1"/>
            <a:r>
              <a:rPr lang="en-GB" dirty="0"/>
              <a:t>Exclusion grounds</a:t>
            </a:r>
          </a:p>
          <a:p>
            <a:pPr lvl="1"/>
            <a:r>
              <a:rPr lang="en-GB" dirty="0"/>
              <a:t>Other information about the bidder’s ability to deliver the contract, e.g. financial standing, technical ability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368947472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4FACFF13FB34A9E2FB74B3009E86A" ma:contentTypeVersion="10" ma:contentTypeDescription="Create a new document." ma:contentTypeScope="" ma:versionID="da1628b305c72c4c2a7aa8fd5f76fae5">
  <xsd:schema xmlns:xsd="http://www.w3.org/2001/XMLSchema" xmlns:xs="http://www.w3.org/2001/XMLSchema" xmlns:p="http://schemas.microsoft.com/office/2006/metadata/properties" xmlns:ns2="3621bd07-d967-401d-9f16-de5bf5469257" xmlns:ns3="86a3d884-d261-4a11-934e-733a5bdfe160" targetNamespace="http://schemas.microsoft.com/office/2006/metadata/properties" ma:root="true" ma:fieldsID="06688b08655339e729181e1150ee0bfb" ns2:_="" ns3:_="">
    <xsd:import namespace="3621bd07-d967-401d-9f16-de5bf5469257"/>
    <xsd:import namespace="86a3d884-d261-4a11-934e-733a5bdfe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1bd07-d967-401d-9f16-de5bf5469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d884-d261-4a11-934e-733a5bdf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4A0B1-DDE3-4AAC-9BE0-1E815CB7BE4A}">
  <ds:schemaRefs>
    <ds:schemaRef ds:uri="2117bbc9-41e4-4ffa-97b9-56fdd924f58e"/>
    <ds:schemaRef ds:uri="ba536111-9e4a-4304-8caa-9a07368c6b8b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91457F-C321-4666-97A2-8EEA9F05C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F80B7-9A33-481E-8150-325E5F07CEDC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654</Words>
  <Application>Microsoft Office PowerPoint</Application>
  <PresentationFormat>On-screen Show (16:9)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DESIGN A</vt:lpstr>
      <vt:lpstr>Introduction to Public Procurement</vt:lpstr>
      <vt:lpstr>What is public procurement in a nutshell?</vt:lpstr>
      <vt:lpstr>Do the rules originate from the EU and can we change them?</vt:lpstr>
      <vt:lpstr>Who must comply with the rules</vt:lpstr>
      <vt:lpstr>What is a public contract?</vt:lpstr>
      <vt:lpstr>What are the financial thresholds</vt:lpstr>
      <vt:lpstr>What contracts are exempt from the rules?</vt:lpstr>
      <vt:lpstr>What is a framework</vt:lpstr>
      <vt:lpstr>Assuming a public contract, what does the Contracting Authority have to do?</vt:lpstr>
      <vt:lpstr>What can a losing bidder do if they feel aggrieved?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Maw</dc:creator>
  <cp:lastModifiedBy>Keith Lamb</cp:lastModifiedBy>
  <cp:revision>1</cp:revision>
  <dcterms:created xsi:type="dcterms:W3CDTF">1900-01-01T00:00:00Z</dcterms:created>
  <dcterms:modified xsi:type="dcterms:W3CDTF">2025-03-19T08:44:25Z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0x0101007284FACFF13FB34A9E2FB74B3009E86A</vt:lpwstr>
  </property>
  <property fmtid="{D5CDD505-2E9C-101B-9397-08002B2CF9AE}" pid="3" name="MediaServiceImageTags">
    <vt:lpwstr/>
  </property>
</Properties>
</file>